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6858000" cx="12192000"/>
  <p:notesSz cx="6858000" cy="9144000"/>
  <p:embeddedFontLst>
    <p:embeddedFont>
      <p:font typeface="Nunito SemiBold"/>
      <p:regular r:id="rId15"/>
      <p:bold r:id="rId16"/>
      <p:italic r:id="rId17"/>
      <p:boldItalic r:id="rId18"/>
    </p:embeddedFont>
    <p:embeddedFont>
      <p:font typeface="Nuni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103C71F-772E-48EB-9093-76863021E639}">
  <a:tblStyle styleId="{6103C71F-772E-48EB-9093-76863021E63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Nunito-bold.fntdata"/><Relationship Id="rId11" Type="http://schemas.openxmlformats.org/officeDocument/2006/relationships/slide" Target="slides/slide6.xml"/><Relationship Id="rId22" Type="http://schemas.openxmlformats.org/officeDocument/2006/relationships/font" Target="fonts/Nunito-boldItalic.fntdata"/><Relationship Id="rId10" Type="http://schemas.openxmlformats.org/officeDocument/2006/relationships/slide" Target="slides/slide5.xml"/><Relationship Id="rId21" Type="http://schemas.openxmlformats.org/officeDocument/2006/relationships/font" Target="fonts/Nuni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SemiBold-regular.fntdata"/><Relationship Id="rId14" Type="http://schemas.openxmlformats.org/officeDocument/2006/relationships/slide" Target="slides/slide9.xml"/><Relationship Id="rId17" Type="http://schemas.openxmlformats.org/officeDocument/2006/relationships/font" Target="fonts/NunitoSemiBold-italic.fntdata"/><Relationship Id="rId16" Type="http://schemas.openxmlformats.org/officeDocument/2006/relationships/font" Target="fonts/NunitoSemiBold-bold.fntdata"/><Relationship Id="rId5" Type="http://schemas.openxmlformats.org/officeDocument/2006/relationships/notesMaster" Target="notesMasters/notesMaster1.xml"/><Relationship Id="rId19" Type="http://schemas.openxmlformats.org/officeDocument/2006/relationships/font" Target="fonts/Nunito-regular.fntdata"/><Relationship Id="rId6" Type="http://schemas.openxmlformats.org/officeDocument/2006/relationships/slide" Target="slides/slide1.xml"/><Relationship Id="rId18" Type="http://schemas.openxmlformats.org/officeDocument/2006/relationships/font" Target="fonts/NunitoSemiBold-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6bd788e97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6bd788e97a_0_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61d1039ee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1d1039ee4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5" name="Google Shape;175;g61d1039ee4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61d1039ee4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61d1039ee4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3" name="Google Shape;183;g61d1039ee4_0_2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75229f3df6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75229f3df6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1" name="Google Shape;191;g75229f3df6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7d5112bfdf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8" name="Google Shape;198;g7d5112bfdf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6dd7d5a577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6dd7d5a577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6" name="Google Shape;206;g6dd7d5a577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70001fe697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70001fe697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4" name="Google Shape;214;g70001fe697_0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6dd7d5a577_0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6dd7d5a577_0_7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2" name="Google Shape;222;g6dd7d5a577_0_7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9.png"/><Relationship Id="rId5"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4.png"/><Relationship Id="rId4" Type="http://schemas.openxmlformats.org/officeDocument/2006/relationships/image" Target="../media/image20.png"/><Relationship Id="rId5" Type="http://schemas.openxmlformats.org/officeDocument/2006/relationships/image" Target="../media/image22.png"/><Relationship Id="rId6" Type="http://schemas.openxmlformats.org/officeDocument/2006/relationships/image" Target="../media/image1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20.png"/><Relationship Id="rId4" Type="http://schemas.openxmlformats.org/officeDocument/2006/relationships/image" Target="../media/image22.png"/><Relationship Id="rId5" Type="http://schemas.openxmlformats.org/officeDocument/2006/relationships/image" Target="../media/image15.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20.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2.png"/><Relationship Id="rId4"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6" name="Google Shape;16;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3000"/>
              <a:buNone/>
              <a:defRPr sz="3000"/>
            </a:lvl1pPr>
            <a:lvl2pPr lvl="1" algn="l">
              <a:lnSpc>
                <a:spcPct val="90000"/>
              </a:lnSpc>
              <a:spcBef>
                <a:spcPts val="0"/>
              </a:spcBef>
              <a:spcAft>
                <a:spcPts val="0"/>
              </a:spcAft>
              <a:buSzPts val="3000"/>
              <a:buNone/>
              <a:defRPr sz="3000"/>
            </a:lvl2pPr>
            <a:lvl3pPr lvl="2" algn="l">
              <a:lnSpc>
                <a:spcPct val="90000"/>
              </a:lnSpc>
              <a:spcBef>
                <a:spcPts val="0"/>
              </a:spcBef>
              <a:spcAft>
                <a:spcPts val="0"/>
              </a:spcAft>
              <a:buSzPts val="3000"/>
              <a:buNone/>
              <a:defRPr sz="3000"/>
            </a:lvl3pPr>
            <a:lvl4pPr lvl="3" algn="l">
              <a:lnSpc>
                <a:spcPct val="90000"/>
              </a:lnSpc>
              <a:spcBef>
                <a:spcPts val="0"/>
              </a:spcBef>
              <a:spcAft>
                <a:spcPts val="0"/>
              </a:spcAft>
              <a:buSzPts val="3000"/>
              <a:buNone/>
              <a:defRPr sz="3000"/>
            </a:lvl4pPr>
            <a:lvl5pPr lvl="4" algn="l">
              <a:lnSpc>
                <a:spcPct val="90000"/>
              </a:lnSpc>
              <a:spcBef>
                <a:spcPts val="0"/>
              </a:spcBef>
              <a:spcAft>
                <a:spcPts val="0"/>
              </a:spcAft>
              <a:buSzPts val="3000"/>
              <a:buNone/>
              <a:defRPr sz="3000"/>
            </a:lvl5pPr>
            <a:lvl6pPr lvl="5" algn="l">
              <a:lnSpc>
                <a:spcPct val="90000"/>
              </a:lnSpc>
              <a:spcBef>
                <a:spcPts val="0"/>
              </a:spcBef>
              <a:spcAft>
                <a:spcPts val="0"/>
              </a:spcAft>
              <a:buSzPts val="3000"/>
              <a:buNone/>
              <a:defRPr sz="3000"/>
            </a:lvl6pPr>
            <a:lvl7pPr lvl="6" algn="l">
              <a:lnSpc>
                <a:spcPct val="90000"/>
              </a:lnSpc>
              <a:spcBef>
                <a:spcPts val="0"/>
              </a:spcBef>
              <a:spcAft>
                <a:spcPts val="0"/>
              </a:spcAft>
              <a:buSzPts val="3000"/>
              <a:buNone/>
              <a:defRPr sz="3000"/>
            </a:lvl7pPr>
            <a:lvl8pPr lvl="7" algn="l">
              <a:lnSpc>
                <a:spcPct val="90000"/>
              </a:lnSpc>
              <a:spcBef>
                <a:spcPts val="0"/>
              </a:spcBef>
              <a:spcAft>
                <a:spcPts val="0"/>
              </a:spcAft>
              <a:buSzPts val="3000"/>
              <a:buNone/>
              <a:defRPr sz="3000"/>
            </a:lvl8pPr>
            <a:lvl9pPr lvl="8" algn="l">
              <a:lnSpc>
                <a:spcPct val="90000"/>
              </a:lnSpc>
              <a:spcBef>
                <a:spcPts val="0"/>
              </a:spcBef>
              <a:spcAft>
                <a:spcPts val="0"/>
              </a:spcAft>
              <a:buSzPts val="3000"/>
              <a:buNone/>
              <a:defRPr sz="3000"/>
            </a:lvl9pPr>
          </a:lstStyle>
          <a:p/>
        </p:txBody>
      </p:sp>
      <p:pic>
        <p:nvPicPr>
          <p:cNvPr id="17" name="Google Shape;17;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8" name="Google Shape;18;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defRPr>
            </a:lvl1pPr>
            <a:lvl2pPr lvl="1" algn="ctr">
              <a:lnSpc>
                <a:spcPct val="90000"/>
              </a:lnSpc>
              <a:spcBef>
                <a:spcPts val="500"/>
              </a:spcBef>
              <a:spcAft>
                <a:spcPts val="0"/>
              </a:spcAft>
              <a:buClr>
                <a:schemeClr val="dk1"/>
              </a:buClr>
              <a:buSzPts val="2400"/>
              <a:buNone/>
              <a:defRPr/>
            </a:lvl2pPr>
            <a:lvl3pPr lvl="2" algn="ctr">
              <a:lnSpc>
                <a:spcPct val="90000"/>
              </a:lnSpc>
              <a:spcBef>
                <a:spcPts val="500"/>
              </a:spcBef>
              <a:spcAft>
                <a:spcPts val="0"/>
              </a:spcAft>
              <a:buClr>
                <a:schemeClr val="dk1"/>
              </a:buClr>
              <a:buSzPts val="2400"/>
              <a:buNone/>
              <a:defRPr sz="2400"/>
            </a:lvl3pPr>
            <a:lvl4pPr lvl="3" algn="ctr">
              <a:lnSpc>
                <a:spcPct val="90000"/>
              </a:lnSpc>
              <a:spcBef>
                <a:spcPts val="500"/>
              </a:spcBef>
              <a:spcAft>
                <a:spcPts val="0"/>
              </a:spcAft>
              <a:buClr>
                <a:schemeClr val="dk1"/>
              </a:buClr>
              <a:buSzPts val="2400"/>
              <a:buNone/>
              <a:defRPr sz="2400"/>
            </a:lvl4pPr>
            <a:lvl5pPr lvl="4" algn="ctr">
              <a:lnSpc>
                <a:spcPct val="90000"/>
              </a:lnSpc>
              <a:spcBef>
                <a:spcPts val="500"/>
              </a:spcBef>
              <a:spcAft>
                <a:spcPts val="0"/>
              </a:spcAft>
              <a:buClr>
                <a:schemeClr val="dk1"/>
              </a:buClr>
              <a:buSzPts val="2400"/>
              <a:buNone/>
              <a:defRPr sz="2400"/>
            </a:lvl5pPr>
            <a:lvl6pPr lvl="5" algn="ctr">
              <a:lnSpc>
                <a:spcPct val="90000"/>
              </a:lnSpc>
              <a:spcBef>
                <a:spcPts val="500"/>
              </a:spcBef>
              <a:spcAft>
                <a:spcPts val="0"/>
              </a:spcAft>
              <a:buClr>
                <a:schemeClr val="dk1"/>
              </a:buClr>
              <a:buSzPts val="2400"/>
              <a:buNone/>
              <a:defRPr sz="2400"/>
            </a:lvl6pPr>
            <a:lvl7pPr lvl="6" algn="ctr">
              <a:lnSpc>
                <a:spcPct val="90000"/>
              </a:lnSpc>
              <a:spcBef>
                <a:spcPts val="500"/>
              </a:spcBef>
              <a:spcAft>
                <a:spcPts val="0"/>
              </a:spcAft>
              <a:buClr>
                <a:schemeClr val="dk1"/>
              </a:buClr>
              <a:buSzPts val="2400"/>
              <a:buNone/>
              <a:defRPr sz="2400"/>
            </a:lvl7pPr>
            <a:lvl8pPr lvl="7" algn="ctr">
              <a:lnSpc>
                <a:spcPct val="90000"/>
              </a:lnSpc>
              <a:spcBef>
                <a:spcPts val="500"/>
              </a:spcBef>
              <a:spcAft>
                <a:spcPts val="0"/>
              </a:spcAft>
              <a:buClr>
                <a:schemeClr val="dk1"/>
              </a:buClr>
              <a:buSzPts val="2400"/>
              <a:buNone/>
              <a:defRPr sz="2400"/>
            </a:lvl8pPr>
            <a:lvl9pPr lvl="8" algn="ctr">
              <a:lnSpc>
                <a:spcPct val="90000"/>
              </a:lnSpc>
              <a:spcBef>
                <a:spcPts val="500"/>
              </a:spcBef>
              <a:spcAft>
                <a:spcPts val="0"/>
              </a:spcAft>
              <a:buClr>
                <a:schemeClr val="dk1"/>
              </a:buClr>
              <a:buSzPts val="2400"/>
              <a:buNone/>
              <a:defRPr sz="2400"/>
            </a:lvl9pPr>
          </a:lstStyle>
          <a:p/>
        </p:txBody>
      </p:sp>
      <p:grpSp>
        <p:nvGrpSpPr>
          <p:cNvPr id="19" name="Google Shape;19;p2"/>
          <p:cNvGrpSpPr/>
          <p:nvPr/>
        </p:nvGrpSpPr>
        <p:grpSpPr>
          <a:xfrm>
            <a:off x="0" y="-446"/>
            <a:ext cx="8094368" cy="6867144"/>
            <a:chOff x="0" y="-446"/>
            <a:chExt cx="8094368" cy="6867144"/>
          </a:xfrm>
        </p:grpSpPr>
        <p:pic>
          <p:nvPicPr>
            <p:cNvPr descr="Image" id="20" name="Google Shape;20;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1" name="Google Shape;21;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2" name="Google Shape;22;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3" name="Google Shape;23;p2"/>
          <p:cNvSpPr txBox="1"/>
          <p:nvPr/>
        </p:nvSpPr>
        <p:spPr>
          <a:xfrm>
            <a:off x="8167350" y="6592075"/>
            <a:ext cx="4024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20</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0" name="Shape 90"/>
        <p:cNvGrpSpPr/>
        <p:nvPr/>
      </p:nvGrpSpPr>
      <p:grpSpPr>
        <a:xfrm>
          <a:off x="0" y="0"/>
          <a:ext cx="0" cy="0"/>
          <a:chOff x="0" y="0"/>
          <a:chExt cx="0" cy="0"/>
        </a:xfrm>
      </p:grpSpPr>
      <p:pic>
        <p:nvPicPr>
          <p:cNvPr id="91" name="Google Shape;91;p11"/>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92" name="Google Shape;92;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3" name="Google Shape;93;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4" name="Google Shape;94;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5" name="Google Shape;95;p11"/>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96" name="Google Shape;96;p11"/>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97" name="Google Shape;97;p11"/>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98" name="Shape 98"/>
        <p:cNvGrpSpPr/>
        <p:nvPr/>
      </p:nvGrpSpPr>
      <p:grpSpPr>
        <a:xfrm>
          <a:off x="0" y="0"/>
          <a:ext cx="0" cy="0"/>
          <a:chOff x="0" y="0"/>
          <a:chExt cx="0" cy="0"/>
        </a:xfrm>
      </p:grpSpPr>
      <p:pic>
        <p:nvPicPr>
          <p:cNvPr id="99" name="Google Shape;99;p12"/>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0" name="Google Shape;100;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1" name="Google Shape;101;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2" name="Google Shape;102;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3" name="Google Shape;103;p12"/>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04" name="Google Shape;104;p12"/>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05" name="Google Shape;105;p12"/>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06" name="Shape 106"/>
        <p:cNvGrpSpPr/>
        <p:nvPr/>
      </p:nvGrpSpPr>
      <p:grpSpPr>
        <a:xfrm>
          <a:off x="0" y="0"/>
          <a:ext cx="0" cy="0"/>
          <a:chOff x="0" y="0"/>
          <a:chExt cx="0" cy="0"/>
        </a:xfrm>
      </p:grpSpPr>
      <p:pic>
        <p:nvPicPr>
          <p:cNvPr id="107" name="Google Shape;107;p13"/>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08" name="Google Shape;108;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9" name="Google Shape;109;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0" name="Google Shape;110;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1" name="Google Shape;111;p13"/>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12" name="Google Shape;112;p13"/>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13" name="Google Shape;113;p1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1">
  <p:cSld name="Back page (with disclaimer)_1">
    <p:spTree>
      <p:nvGrpSpPr>
        <p:cNvPr id="114" name="Shape 114"/>
        <p:cNvGrpSpPr/>
        <p:nvPr/>
      </p:nvGrpSpPr>
      <p:grpSpPr>
        <a:xfrm>
          <a:off x="0" y="0"/>
          <a:ext cx="0" cy="0"/>
          <a:chOff x="0" y="0"/>
          <a:chExt cx="0" cy="0"/>
        </a:xfrm>
      </p:grpSpPr>
      <p:pic>
        <p:nvPicPr>
          <p:cNvPr id="115" name="Google Shape;115;p14"/>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16" name="Google Shape;116;p14"/>
          <p:cNvPicPr preferRelativeResize="0"/>
          <p:nvPr/>
        </p:nvPicPr>
        <p:blipFill rotWithShape="1">
          <a:blip r:embed="rId3">
            <a:alphaModFix/>
          </a:blip>
          <a:srcRect b="26814" l="0" r="0" t="26809"/>
          <a:stretch/>
        </p:blipFill>
        <p:spPr>
          <a:xfrm>
            <a:off x="0" y="0"/>
            <a:ext cx="12192001" cy="6858000"/>
          </a:xfrm>
          <a:prstGeom prst="rect">
            <a:avLst/>
          </a:prstGeom>
          <a:noFill/>
          <a:ln>
            <a:noFill/>
          </a:ln>
        </p:spPr>
      </p:pic>
      <p:pic>
        <p:nvPicPr>
          <p:cNvPr descr="Image" id="117" name="Google Shape;117;p14"/>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18" name="Google Shape;118;p14"/>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19" name="Google Shape;119;p14"/>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20" name="Google Shape;120;p14"/>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21" name="Google Shape;121;p14"/>
          <p:cNvSpPr txBox="1"/>
          <p:nvPr/>
        </p:nvSpPr>
        <p:spPr>
          <a:xfrm>
            <a:off x="6877481" y="3244849"/>
            <a:ext cx="4891200" cy="1723200"/>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22" name="Google Shape;122;p14"/>
          <p:cNvSpPr txBox="1"/>
          <p:nvPr>
            <p:ph idx="1" type="subTitle"/>
          </p:nvPr>
        </p:nvSpPr>
        <p:spPr>
          <a:xfrm>
            <a:off x="6877481" y="2114988"/>
            <a:ext cx="4891200" cy="4377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sz="1800">
                <a:solidFill>
                  <a:schemeClr val="dk1"/>
                </a:solidFill>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23" name="Google Shape;123;p14"/>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2019 KOKO Networks Limited – Proprietary &amp; Confidential </a:t>
            </a:r>
            <a:endParaRPr b="1"/>
          </a:p>
        </p:txBody>
      </p:sp>
      <p:sp>
        <p:nvSpPr>
          <p:cNvPr id="124" name="Google Shape;124;p14"/>
          <p:cNvSpPr txBox="1"/>
          <p:nvPr/>
        </p:nvSpPr>
        <p:spPr>
          <a:xfrm>
            <a:off x="6877481" y="10575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25" name="Google Shape;125;p14"/>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26" name="Google Shape;126;p14"/>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team_noc</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p:cSld name="1_Back page (with disclaimer)_1">
    <p:spTree>
      <p:nvGrpSpPr>
        <p:cNvPr id="127" name="Shape 127"/>
        <p:cNvGrpSpPr/>
        <p:nvPr/>
      </p:nvGrpSpPr>
      <p:grpSpPr>
        <a:xfrm>
          <a:off x="0" y="0"/>
          <a:ext cx="0" cy="0"/>
          <a:chOff x="0" y="0"/>
          <a:chExt cx="0" cy="0"/>
        </a:xfrm>
      </p:grpSpPr>
      <p:pic>
        <p:nvPicPr>
          <p:cNvPr descr="Image" id="128" name="Google Shape;128;p15"/>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29" name="Google Shape;129;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0" name="Google Shape;130;p15"/>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1" name="Google Shape;131;p15"/>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2" name="Google Shape;132;p15"/>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3" name="Google Shape;133;p15"/>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4" name="Google Shape;134;p15"/>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
        <p:nvSpPr>
          <p:cNvPr id="135" name="Google Shape;135;p15"/>
          <p:cNvSpPr txBox="1"/>
          <p:nvPr>
            <p:ph idx="1" type="subTitle"/>
          </p:nvPr>
        </p:nvSpPr>
        <p:spPr>
          <a:xfrm>
            <a:off x="6856431" y="33014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36" name="Google Shape;136;p15"/>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37" name="Google Shape;137;p15"/>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2019 KOKO Networks Limited – Proprietary &amp; Confidential </a:t>
            </a:r>
            <a:endParaRPr b="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1">
  <p:cSld name="1_Back page (with disclaimer)_1_1">
    <p:spTree>
      <p:nvGrpSpPr>
        <p:cNvPr id="138" name="Shape 138"/>
        <p:cNvGrpSpPr/>
        <p:nvPr/>
      </p:nvGrpSpPr>
      <p:grpSpPr>
        <a:xfrm>
          <a:off x="0" y="0"/>
          <a:ext cx="0" cy="0"/>
          <a:chOff x="0" y="0"/>
          <a:chExt cx="0" cy="0"/>
        </a:xfrm>
      </p:grpSpPr>
      <p:pic>
        <p:nvPicPr>
          <p:cNvPr descr="Image" id="139" name="Google Shape;139;p16"/>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40" name="Google Shape;140;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41" name="Google Shape;141;p16"/>
          <p:cNvSpPr txBox="1"/>
          <p:nvPr>
            <p:ph idx="1" type="subTitle"/>
          </p:nvPr>
        </p:nvSpPr>
        <p:spPr>
          <a:xfrm>
            <a:off x="6856431" y="24865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2" name="Google Shape;142;p16"/>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43" name="Google Shape;143;p16"/>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2019 KOKO Networks Limited – Proprietary &amp; Confidential </a:t>
            </a:r>
            <a:endParaRPr b="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44" name="Shape 144"/>
        <p:cNvGrpSpPr/>
        <p:nvPr/>
      </p:nvGrpSpPr>
      <p:grpSpPr>
        <a:xfrm>
          <a:off x="0" y="0"/>
          <a:ext cx="0" cy="0"/>
          <a:chOff x="0" y="0"/>
          <a:chExt cx="0" cy="0"/>
        </a:xfrm>
      </p:grpSpPr>
      <p:pic>
        <p:nvPicPr>
          <p:cNvPr id="145" name="Google Shape;145;p17"/>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46" name="Google Shape;146;p17"/>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47" name="Google Shape;147;p17"/>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48" name="Google Shape;148;p17"/>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49" name="Google Shape;149;p17"/>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0" name="Google Shape;150;p1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lt1"/>
                </a:solidFill>
                <a:latin typeface="Nunito"/>
                <a:ea typeface="Nunito"/>
                <a:cs typeface="Nunito"/>
                <a:sym typeface="Nunito"/>
              </a:rPr>
              <a:t>© 2019 KOKO Networks Limited – Proprietary &amp; Confidential </a:t>
            </a:r>
            <a:endParaRPr/>
          </a:p>
        </p:txBody>
      </p:sp>
      <p:sp>
        <p:nvSpPr>
          <p:cNvPr id="151" name="Google Shape;151;p17"/>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3600">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152" name="Shape 152"/>
        <p:cNvGrpSpPr/>
        <p:nvPr/>
      </p:nvGrpSpPr>
      <p:grpSpPr>
        <a:xfrm>
          <a:off x="0" y="0"/>
          <a:ext cx="0" cy="0"/>
          <a:chOff x="0" y="0"/>
          <a:chExt cx="0" cy="0"/>
        </a:xfrm>
      </p:grpSpPr>
      <p:pic>
        <p:nvPicPr>
          <p:cNvPr descr="Image" id="153" name="Google Shape;153;p18"/>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154" name="Google Shape;154;p18"/>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155" name="Google Shape;155;p18"/>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156" name="Google Shape;156;p18"/>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157" name="Google Shape;157;p18"/>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158" name="Google Shape;158;p18"/>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dk1"/>
                </a:solidFill>
                <a:latin typeface="Nunito"/>
                <a:ea typeface="Nunito"/>
                <a:cs typeface="Nunito"/>
                <a:sym typeface="Nunito"/>
              </a:rPr>
              <a:t>© 2019 KOKO Networks Limited – Proprietary &amp; Confidential </a:t>
            </a:r>
            <a:endParaRPr/>
          </a:p>
        </p:txBody>
      </p:sp>
      <p:cxnSp>
        <p:nvCxnSpPr>
          <p:cNvPr id="159" name="Google Shape;159;p18"/>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160" name="Google Shape;160;p18"/>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a:t>
            </a:r>
            <a:r>
              <a:rPr b="1" lang="en-US" sz="1000">
                <a:solidFill>
                  <a:schemeClr val="lt1"/>
                </a:solidFill>
                <a:latin typeface="Nunito"/>
                <a:ea typeface="Nunito"/>
                <a:cs typeface="Nunito"/>
                <a:sym typeface="Nunito"/>
              </a:rPr>
              <a:t>2020</a:t>
            </a:r>
            <a:r>
              <a:rPr b="1" i="0" lang="en-US" sz="1000" u="none" cap="none" strike="noStrike">
                <a:solidFill>
                  <a:schemeClr val="lt1"/>
                </a:solidFill>
                <a:latin typeface="Nunito"/>
                <a:ea typeface="Nunito"/>
                <a:cs typeface="Nunito"/>
                <a:sym typeface="Nunito"/>
              </a:rPr>
              <a:t>KOKO Networks Limited – Proprietary &amp; Confidential </a:t>
            </a:r>
            <a:endParaRPr b="1" i="0" sz="1000" u="none" cap="none" strike="noStrike">
              <a:solidFill>
                <a:schemeClr val="lt1"/>
              </a:solidFill>
              <a:latin typeface="Nunito"/>
              <a:ea typeface="Nunito"/>
              <a:cs typeface="Nunito"/>
              <a:sym typeface="Nunito"/>
            </a:endParaRPr>
          </a:p>
        </p:txBody>
      </p:sp>
      <p:sp>
        <p:nvSpPr>
          <p:cNvPr id="30" name="Google Shape;30;p3"/>
          <p:cNvSpPr txBox="1"/>
          <p:nvPr/>
        </p:nvSpPr>
        <p:spPr>
          <a:xfrm>
            <a:off x="7297538" y="2121678"/>
            <a:ext cx="4435500" cy="68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600">
                <a:solidFill>
                  <a:schemeClr val="dk1"/>
                </a:solidFill>
                <a:latin typeface="Nunito"/>
                <a:ea typeface="Nunito"/>
                <a:cs typeface="Nunito"/>
                <a:sym typeface="Nunito"/>
              </a:rPr>
              <a:t>Agenda</a:t>
            </a:r>
            <a:endParaRPr b="1">
              <a:latin typeface="Nunito"/>
              <a:ea typeface="Nunito"/>
              <a:cs typeface="Nunito"/>
              <a:sym typeface="Nunito"/>
            </a:endParaRPr>
          </a:p>
        </p:txBody>
      </p:sp>
      <p:sp>
        <p:nvSpPr>
          <p:cNvPr id="31" name="Google Shape;31;p3"/>
          <p:cNvSpPr txBox="1"/>
          <p:nvPr>
            <p:ph idx="1" type="subTitle"/>
          </p:nvPr>
        </p:nvSpPr>
        <p:spPr>
          <a:xfrm>
            <a:off x="7297525" y="2862025"/>
            <a:ext cx="4435500" cy="3561900"/>
          </a:xfrm>
          <a:prstGeom prst="rect">
            <a:avLst/>
          </a:prstGeom>
        </p:spPr>
        <p:txBody>
          <a:bodyPr anchorCtr="0" anchor="t" bIns="45700" lIns="91425" spcFirstLastPara="1" rIns="91425" wrap="square" tIns="45700">
            <a:noAutofit/>
          </a:bodyPr>
          <a:lstStyle>
            <a:lvl1pPr lvl="0">
              <a:spcBef>
                <a:spcPts val="1000"/>
              </a:spcBef>
              <a:spcAft>
                <a:spcPts val="0"/>
              </a:spcAft>
              <a:buNone/>
              <a:defRPr/>
            </a:lvl1pPr>
            <a:lvl2pPr lvl="1">
              <a:spcBef>
                <a:spcPts val="1000"/>
              </a:spcBef>
              <a:spcAft>
                <a:spcPts val="0"/>
              </a:spcAft>
              <a:buNone/>
              <a:defRPr/>
            </a:lvl2pPr>
            <a:lvl3pPr lvl="2">
              <a:spcBef>
                <a:spcPts val="1000"/>
              </a:spcBef>
              <a:spcAft>
                <a:spcPts val="0"/>
              </a:spcAft>
              <a:buNone/>
              <a:defRPr/>
            </a:lvl3pPr>
            <a:lvl4pPr lvl="3">
              <a:spcBef>
                <a:spcPts val="1000"/>
              </a:spcBef>
              <a:spcAft>
                <a:spcPts val="0"/>
              </a:spcAft>
              <a:buNone/>
              <a:defRPr/>
            </a:lvl4pPr>
            <a:lvl5pPr lvl="4">
              <a:spcBef>
                <a:spcPts val="1000"/>
              </a:spcBef>
              <a:spcAft>
                <a:spcPts val="0"/>
              </a:spcAft>
              <a:buNone/>
              <a:defRPr/>
            </a:lvl5pPr>
            <a:lvl6pPr lvl="5">
              <a:spcBef>
                <a:spcPts val="1000"/>
              </a:spcBef>
              <a:spcAft>
                <a:spcPts val="0"/>
              </a:spcAft>
              <a:buNone/>
              <a:defRPr/>
            </a:lvl6pPr>
            <a:lvl7pPr lvl="6">
              <a:spcBef>
                <a:spcPts val="1000"/>
              </a:spcBef>
              <a:spcAft>
                <a:spcPts val="0"/>
              </a:spcAft>
              <a:buNone/>
              <a:defRPr/>
            </a:lvl7pPr>
            <a:lvl8pPr lvl="7">
              <a:spcBef>
                <a:spcPts val="1000"/>
              </a:spcBef>
              <a:spcAft>
                <a:spcPts val="0"/>
              </a:spcAft>
              <a:buNone/>
              <a:defRPr/>
            </a:lvl8pPr>
            <a:lvl9pPr lvl="8">
              <a:spcBef>
                <a:spcPts val="1000"/>
              </a:spcBef>
              <a:spcAft>
                <a:spcPts val="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3">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4">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600"/>
            <a:ext cx="4147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20</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algn="l">
              <a:lnSpc>
                <a:spcPct val="120000"/>
              </a:lnSpc>
              <a:spcBef>
                <a:spcPts val="1000"/>
              </a:spcBef>
              <a:spcAft>
                <a:spcPts val="0"/>
              </a:spcAft>
              <a:buClr>
                <a:schemeClr val="dk1"/>
              </a:buClr>
              <a:buSzPts val="2800"/>
              <a:buNone/>
              <a:defRPr b="0" sz="2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lvl1pPr lvl="0" algn="ctr">
              <a:buNone/>
              <a:defRPr b="1" sz="1400">
                <a:solidFill>
                  <a:srgbClr val="FFFFFF"/>
                </a:solidFill>
                <a:latin typeface="Nunito"/>
                <a:ea typeface="Nunito"/>
                <a:cs typeface="Nunito"/>
                <a:sym typeface="Nunito"/>
              </a:defRPr>
            </a:lvl1pPr>
            <a:lvl2pPr lvl="1" algn="ctr">
              <a:buNone/>
              <a:defRPr b="1" sz="1400">
                <a:solidFill>
                  <a:srgbClr val="FFFFFF"/>
                </a:solidFill>
                <a:latin typeface="Nunito"/>
                <a:ea typeface="Nunito"/>
                <a:cs typeface="Nunito"/>
                <a:sym typeface="Nunito"/>
              </a:defRPr>
            </a:lvl2pPr>
            <a:lvl3pPr lvl="2" algn="ctr">
              <a:buNone/>
              <a:defRPr b="1" sz="1400">
                <a:solidFill>
                  <a:srgbClr val="FFFFFF"/>
                </a:solidFill>
                <a:latin typeface="Nunito"/>
                <a:ea typeface="Nunito"/>
                <a:cs typeface="Nunito"/>
                <a:sym typeface="Nunito"/>
              </a:defRPr>
            </a:lvl3pPr>
            <a:lvl4pPr lvl="3" algn="ctr">
              <a:buNone/>
              <a:defRPr b="1" sz="1400">
                <a:solidFill>
                  <a:srgbClr val="FFFFFF"/>
                </a:solidFill>
                <a:latin typeface="Nunito"/>
                <a:ea typeface="Nunito"/>
                <a:cs typeface="Nunito"/>
                <a:sym typeface="Nunito"/>
              </a:defRPr>
            </a:lvl4pPr>
            <a:lvl5pPr lvl="4" algn="ctr">
              <a:buNone/>
              <a:defRPr b="1" sz="1400">
                <a:solidFill>
                  <a:srgbClr val="FFFFFF"/>
                </a:solidFill>
                <a:latin typeface="Nunito"/>
                <a:ea typeface="Nunito"/>
                <a:cs typeface="Nunito"/>
                <a:sym typeface="Nunito"/>
              </a:defRPr>
            </a:lvl5pPr>
            <a:lvl6pPr lvl="5" algn="ctr">
              <a:buNone/>
              <a:defRPr b="1" sz="1400">
                <a:solidFill>
                  <a:srgbClr val="FFFFFF"/>
                </a:solidFill>
                <a:latin typeface="Nunito"/>
                <a:ea typeface="Nunito"/>
                <a:cs typeface="Nunito"/>
                <a:sym typeface="Nunito"/>
              </a:defRPr>
            </a:lvl6pPr>
            <a:lvl7pPr lvl="6" algn="ctr">
              <a:buNone/>
              <a:defRPr b="1" sz="1400">
                <a:solidFill>
                  <a:srgbClr val="FFFFFF"/>
                </a:solidFill>
                <a:latin typeface="Nunito"/>
                <a:ea typeface="Nunito"/>
                <a:cs typeface="Nunito"/>
                <a:sym typeface="Nunito"/>
              </a:defRPr>
            </a:lvl7pPr>
            <a:lvl8pPr lvl="7" algn="ctr">
              <a:buNone/>
              <a:defRPr b="1" sz="1400">
                <a:solidFill>
                  <a:srgbClr val="FFFFFF"/>
                </a:solidFill>
                <a:latin typeface="Nunito"/>
                <a:ea typeface="Nunito"/>
                <a:cs typeface="Nunito"/>
                <a:sym typeface="Nunito"/>
              </a:defRPr>
            </a:lvl8pPr>
            <a:lvl9pPr lvl="8" algn="ctr">
              <a:buNone/>
              <a:defRPr b="1" sz="1400">
                <a:solidFill>
                  <a:srgbClr val="FFFFFF"/>
                </a:solidFill>
                <a:latin typeface="Nunito"/>
                <a:ea typeface="Nunito"/>
                <a:cs typeface="Nunito"/>
                <a:sym typeface="Nunit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42" name="Shape 42"/>
        <p:cNvGrpSpPr/>
        <p:nvPr/>
      </p:nvGrpSpPr>
      <p:grpSpPr>
        <a:xfrm>
          <a:off x="0" y="0"/>
          <a:ext cx="0" cy="0"/>
          <a:chOff x="0" y="0"/>
          <a:chExt cx="0" cy="0"/>
        </a:xfrm>
      </p:grpSpPr>
      <p:pic>
        <p:nvPicPr>
          <p:cNvPr id="43" name="Google Shape;43;p5"/>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45" name="Google Shape;45;p5"/>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46" name="Google Shape;46;p5"/>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47" name="Google Shape;47;p5"/>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2400"/>
              <a:buFont typeface="Nunito"/>
              <a:buNone/>
              <a:defRPr b="1" sz="2400">
                <a:latin typeface="Nunito"/>
                <a:ea typeface="Nunito"/>
                <a:cs typeface="Nunito"/>
                <a:sym typeface="Nunito"/>
              </a:defRPr>
            </a:lvl1pPr>
            <a:lvl2pPr lvl="1" algn="l">
              <a:lnSpc>
                <a:spcPct val="90000"/>
              </a:lnSpc>
              <a:spcBef>
                <a:spcPts val="0"/>
              </a:spcBef>
              <a:spcAft>
                <a:spcPts val="0"/>
              </a:spcAft>
              <a:buSzPts val="2400"/>
              <a:buFont typeface="Nunito"/>
              <a:buNone/>
              <a:defRPr b="1" sz="2400">
                <a:latin typeface="Nunito"/>
                <a:ea typeface="Nunito"/>
                <a:cs typeface="Nunito"/>
                <a:sym typeface="Nunito"/>
              </a:defRPr>
            </a:lvl2pPr>
            <a:lvl3pPr lvl="2" algn="l">
              <a:lnSpc>
                <a:spcPct val="90000"/>
              </a:lnSpc>
              <a:spcBef>
                <a:spcPts val="0"/>
              </a:spcBef>
              <a:spcAft>
                <a:spcPts val="0"/>
              </a:spcAft>
              <a:buSzPts val="2400"/>
              <a:buFont typeface="Nunito"/>
              <a:buNone/>
              <a:defRPr b="1" sz="2400">
                <a:latin typeface="Nunito"/>
                <a:ea typeface="Nunito"/>
                <a:cs typeface="Nunito"/>
                <a:sym typeface="Nunito"/>
              </a:defRPr>
            </a:lvl3pPr>
            <a:lvl4pPr lvl="3" algn="l">
              <a:lnSpc>
                <a:spcPct val="90000"/>
              </a:lnSpc>
              <a:spcBef>
                <a:spcPts val="0"/>
              </a:spcBef>
              <a:spcAft>
                <a:spcPts val="0"/>
              </a:spcAft>
              <a:buSzPts val="2400"/>
              <a:buFont typeface="Nunito"/>
              <a:buNone/>
              <a:defRPr b="1" sz="2400">
                <a:latin typeface="Nunito"/>
                <a:ea typeface="Nunito"/>
                <a:cs typeface="Nunito"/>
                <a:sym typeface="Nunito"/>
              </a:defRPr>
            </a:lvl4pPr>
            <a:lvl5pPr lvl="4" algn="l">
              <a:lnSpc>
                <a:spcPct val="90000"/>
              </a:lnSpc>
              <a:spcBef>
                <a:spcPts val="0"/>
              </a:spcBef>
              <a:spcAft>
                <a:spcPts val="0"/>
              </a:spcAft>
              <a:buSzPts val="2400"/>
              <a:buFont typeface="Nunito"/>
              <a:buNone/>
              <a:defRPr b="1" sz="2400">
                <a:latin typeface="Nunito"/>
                <a:ea typeface="Nunito"/>
                <a:cs typeface="Nunito"/>
                <a:sym typeface="Nunito"/>
              </a:defRPr>
            </a:lvl5pPr>
            <a:lvl6pPr lvl="5" algn="l">
              <a:lnSpc>
                <a:spcPct val="90000"/>
              </a:lnSpc>
              <a:spcBef>
                <a:spcPts val="0"/>
              </a:spcBef>
              <a:spcAft>
                <a:spcPts val="0"/>
              </a:spcAft>
              <a:buSzPts val="2400"/>
              <a:buFont typeface="Nunito"/>
              <a:buNone/>
              <a:defRPr b="1" sz="2400">
                <a:latin typeface="Nunito"/>
                <a:ea typeface="Nunito"/>
                <a:cs typeface="Nunito"/>
                <a:sym typeface="Nunito"/>
              </a:defRPr>
            </a:lvl6pPr>
            <a:lvl7pPr lvl="6" algn="l">
              <a:lnSpc>
                <a:spcPct val="90000"/>
              </a:lnSpc>
              <a:spcBef>
                <a:spcPts val="0"/>
              </a:spcBef>
              <a:spcAft>
                <a:spcPts val="0"/>
              </a:spcAft>
              <a:buSzPts val="2400"/>
              <a:buFont typeface="Nunito"/>
              <a:buNone/>
              <a:defRPr b="1" sz="2400">
                <a:latin typeface="Nunito"/>
                <a:ea typeface="Nunito"/>
                <a:cs typeface="Nunito"/>
                <a:sym typeface="Nunito"/>
              </a:defRPr>
            </a:lvl7pPr>
            <a:lvl8pPr lvl="7" algn="l">
              <a:lnSpc>
                <a:spcPct val="90000"/>
              </a:lnSpc>
              <a:spcBef>
                <a:spcPts val="0"/>
              </a:spcBef>
              <a:spcAft>
                <a:spcPts val="0"/>
              </a:spcAft>
              <a:buSzPts val="2400"/>
              <a:buFont typeface="Nunito"/>
              <a:buNone/>
              <a:defRPr b="1" sz="2400">
                <a:latin typeface="Nunito"/>
                <a:ea typeface="Nunito"/>
                <a:cs typeface="Nunito"/>
                <a:sym typeface="Nunito"/>
              </a:defRPr>
            </a:lvl8pPr>
            <a:lvl9pPr lvl="8"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48" name="Google Shape;48;p5"/>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1800"/>
              <a:buNone/>
              <a:defRPr sz="18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800"/>
              <a:buNone/>
              <a:defRPr/>
            </a:lvl4pPr>
            <a:lvl5pPr lvl="4" algn="ctr">
              <a:lnSpc>
                <a:spcPct val="90000"/>
              </a:lnSpc>
              <a:spcBef>
                <a:spcPts val="500"/>
              </a:spcBef>
              <a:spcAft>
                <a:spcPts val="0"/>
              </a:spcAft>
              <a:buClr>
                <a:schemeClr val="dk1"/>
              </a:buClr>
              <a:buSzPts val="1800"/>
              <a:buNone/>
              <a:defRPr/>
            </a:lvl5pPr>
            <a:lvl6pPr lvl="5" algn="ctr">
              <a:lnSpc>
                <a:spcPct val="90000"/>
              </a:lnSpc>
              <a:spcBef>
                <a:spcPts val="500"/>
              </a:spcBef>
              <a:spcAft>
                <a:spcPts val="0"/>
              </a:spcAft>
              <a:buClr>
                <a:schemeClr val="dk1"/>
              </a:buClr>
              <a:buSzPts val="1800"/>
              <a:buNone/>
              <a:defRPr/>
            </a:lvl6pPr>
            <a:lvl7pPr lvl="6" algn="ctr">
              <a:lnSpc>
                <a:spcPct val="90000"/>
              </a:lnSpc>
              <a:spcBef>
                <a:spcPts val="500"/>
              </a:spcBef>
              <a:spcAft>
                <a:spcPts val="0"/>
              </a:spcAft>
              <a:buClr>
                <a:schemeClr val="dk1"/>
              </a:buClr>
              <a:buSzPts val="1800"/>
              <a:buNone/>
              <a:defRPr/>
            </a:lvl7pPr>
            <a:lvl8pPr lvl="7" algn="ctr">
              <a:lnSpc>
                <a:spcPct val="90000"/>
              </a:lnSpc>
              <a:spcBef>
                <a:spcPts val="500"/>
              </a:spcBef>
              <a:spcAft>
                <a:spcPts val="0"/>
              </a:spcAft>
              <a:buClr>
                <a:schemeClr val="dk1"/>
              </a:buClr>
              <a:buSzPts val="1800"/>
              <a:buNone/>
              <a:defRPr/>
            </a:lvl8pPr>
            <a:lvl9pPr lvl="8" algn="ctr">
              <a:lnSpc>
                <a:spcPct val="90000"/>
              </a:lnSpc>
              <a:spcBef>
                <a:spcPts val="500"/>
              </a:spcBef>
              <a:spcAft>
                <a:spcPts val="0"/>
              </a:spcAft>
              <a:buClr>
                <a:schemeClr val="dk1"/>
              </a:buClr>
              <a:buSzPts val="1800"/>
              <a:buNone/>
              <a:defRPr/>
            </a:lvl9pPr>
          </a:lstStyle>
          <a:p/>
        </p:txBody>
      </p:sp>
      <p:sp>
        <p:nvSpPr>
          <p:cNvPr id="49" name="Google Shape;49;p5"/>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0" name="Shape 50"/>
        <p:cNvGrpSpPr/>
        <p:nvPr/>
      </p:nvGrpSpPr>
      <p:grpSpPr>
        <a:xfrm>
          <a:off x="0" y="0"/>
          <a:ext cx="0" cy="0"/>
          <a:chOff x="0" y="0"/>
          <a:chExt cx="0" cy="0"/>
        </a:xfrm>
      </p:grpSpPr>
      <p:pic>
        <p:nvPicPr>
          <p:cNvPr id="51" name="Google Shape;51;p6"/>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52" name="Google Shape;52;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3" name="Google Shape;53;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4" name="Google Shape;54;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5" name="Google Shape;55;p6"/>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56" name="Google Shape;56;p6"/>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57" name="Google Shape;57;p6"/>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58" name="Shape 58"/>
        <p:cNvGrpSpPr/>
        <p:nvPr/>
      </p:nvGrpSpPr>
      <p:grpSpPr>
        <a:xfrm>
          <a:off x="0" y="0"/>
          <a:ext cx="0" cy="0"/>
          <a:chOff x="0" y="0"/>
          <a:chExt cx="0" cy="0"/>
        </a:xfrm>
      </p:grpSpPr>
      <p:pic>
        <p:nvPicPr>
          <p:cNvPr id="59" name="Google Shape;59;p7"/>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0" name="Google Shape;60;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1" name="Google Shape;61;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2" name="Google Shape;62;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3" name="Google Shape;63;p7"/>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64" name="Google Shape;64;p7"/>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65" name="Google Shape;65;p7"/>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66" name="Shape 66"/>
        <p:cNvGrpSpPr/>
        <p:nvPr/>
      </p:nvGrpSpPr>
      <p:grpSpPr>
        <a:xfrm>
          <a:off x="0" y="0"/>
          <a:ext cx="0" cy="0"/>
          <a:chOff x="0" y="0"/>
          <a:chExt cx="0" cy="0"/>
        </a:xfrm>
      </p:grpSpPr>
      <p:pic>
        <p:nvPicPr>
          <p:cNvPr id="67" name="Google Shape;67;p8"/>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68" name="Google Shape;68;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9" name="Google Shape;69;p8"/>
          <p:cNvCxnSpPr/>
          <p:nvPr/>
        </p:nvCxnSpPr>
        <p:spPr>
          <a:xfrm>
            <a:off x="6374418" y="3641018"/>
            <a:ext cx="5462100" cy="0"/>
          </a:xfrm>
          <a:prstGeom prst="straightConnector1">
            <a:avLst/>
          </a:prstGeom>
          <a:noFill/>
          <a:ln cap="flat" cmpd="sng" w="12700">
            <a:solidFill>
              <a:srgbClr val="000000"/>
            </a:solidFill>
            <a:prstDash val="solid"/>
            <a:miter lim="400000"/>
            <a:headEnd len="sm" w="sm" type="none"/>
            <a:tailEnd len="sm" w="sm" type="none"/>
          </a:ln>
        </p:spPr>
      </p:cxnSp>
      <p:cxnSp>
        <p:nvCxnSpPr>
          <p:cNvPr id="70" name="Google Shape;70;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1" name="Google Shape;71;p8"/>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72" name="Google Shape;72;p8"/>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73" name="Google Shape;73;p8"/>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74" name="Shape 74"/>
        <p:cNvGrpSpPr/>
        <p:nvPr/>
      </p:nvGrpSpPr>
      <p:grpSpPr>
        <a:xfrm>
          <a:off x="0" y="0"/>
          <a:ext cx="0" cy="0"/>
          <a:chOff x="0" y="0"/>
          <a:chExt cx="0" cy="0"/>
        </a:xfrm>
      </p:grpSpPr>
      <p:pic>
        <p:nvPicPr>
          <p:cNvPr id="75" name="Google Shape;75;p9"/>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76" name="Google Shape;76;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7" name="Google Shape;77;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8" name="Google Shape;78;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9" name="Google Shape;79;p9"/>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0" name="Google Shape;80;p9"/>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1" name="Google Shape;81;p9"/>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82" name="Shape 82"/>
        <p:cNvGrpSpPr/>
        <p:nvPr/>
      </p:nvGrpSpPr>
      <p:grpSpPr>
        <a:xfrm>
          <a:off x="0" y="0"/>
          <a:ext cx="0" cy="0"/>
          <a:chOff x="0" y="0"/>
          <a:chExt cx="0" cy="0"/>
        </a:xfrm>
      </p:grpSpPr>
      <p:pic>
        <p:nvPicPr>
          <p:cNvPr id="83" name="Google Shape;83;p10"/>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84" name="Google Shape;84;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5" name="Google Shape;85;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6" name="Google Shape;86;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7" name="Google Shape;87;p10"/>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8" name="Google Shape;88;p10"/>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9" name="Google Shape;89;p10"/>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2019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1pPr>
            <a:lvl2pPr lvl="1"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2pPr>
            <a:lvl3pPr lvl="2"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3pPr>
            <a:lvl4pPr lvl="3"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4pPr>
            <a:lvl5pPr lvl="4"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5pPr>
            <a:lvl6pPr lvl="5"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6pPr>
            <a:lvl7pPr lvl="6"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7pPr>
            <a:lvl8pPr lvl="7"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8pPr>
            <a:lvl9pPr lvl="8"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Nunito SemiBold"/>
              <a:buChar char="•"/>
              <a:defRPr i="0" sz="2800" u="none" cap="none" strike="noStrike">
                <a:solidFill>
                  <a:schemeClr val="dk1"/>
                </a:solidFill>
                <a:latin typeface="Nunito SemiBold"/>
                <a:ea typeface="Nunito SemiBold"/>
                <a:cs typeface="Nunito SemiBold"/>
                <a:sym typeface="Nunito SemiBold"/>
              </a:defRPr>
            </a:lvl1pPr>
            <a:lvl2pPr indent="-381000" lvl="1" marL="914400" marR="0" rtl="0" algn="l">
              <a:lnSpc>
                <a:spcPct val="90000"/>
              </a:lnSpc>
              <a:spcBef>
                <a:spcPts val="500"/>
              </a:spcBef>
              <a:spcAft>
                <a:spcPts val="0"/>
              </a:spcAft>
              <a:buClr>
                <a:schemeClr val="dk1"/>
              </a:buClr>
              <a:buSzPts val="2400"/>
              <a:buFont typeface="Nunito SemiBold"/>
              <a:buChar char="•"/>
              <a:defRPr i="0" sz="2400" u="none" cap="none" strike="noStrike">
                <a:solidFill>
                  <a:schemeClr val="dk1"/>
                </a:solidFill>
                <a:latin typeface="Nunito SemiBold"/>
                <a:ea typeface="Nunito SemiBold"/>
                <a:cs typeface="Nunito SemiBold"/>
                <a:sym typeface="Nunito SemiBold"/>
              </a:defRPr>
            </a:lvl2pPr>
            <a:lvl3pPr indent="-355600" lvl="2" marL="1371600" marR="0" rtl="0" algn="l">
              <a:lnSpc>
                <a:spcPct val="90000"/>
              </a:lnSpc>
              <a:spcBef>
                <a:spcPts val="500"/>
              </a:spcBef>
              <a:spcAft>
                <a:spcPts val="0"/>
              </a:spcAft>
              <a:buClr>
                <a:schemeClr val="dk1"/>
              </a:buClr>
              <a:buSzPts val="2000"/>
              <a:buFont typeface="Nunito SemiBold"/>
              <a:buChar char="•"/>
              <a:defRPr i="0" sz="2000" u="none" cap="none" strike="noStrike">
                <a:solidFill>
                  <a:schemeClr val="dk1"/>
                </a:solidFill>
                <a:latin typeface="Nunito SemiBold"/>
                <a:ea typeface="Nunito SemiBold"/>
                <a:cs typeface="Nunito SemiBold"/>
                <a:sym typeface="Nunito SemiBold"/>
              </a:defRPr>
            </a:lvl3pPr>
            <a:lvl4pPr indent="-342900" lvl="3" marL="1828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4pPr>
            <a:lvl5pPr indent="-342900" lvl="4" marL="22860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5pPr>
            <a:lvl6pPr indent="-342900" lvl="5" marL="27432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6pPr>
            <a:lvl7pPr indent="-342900" lvl="6" marL="32004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7pPr>
            <a:lvl8pPr indent="-342900" lvl="7" marL="36576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8pPr>
            <a:lvl9pPr indent="-342900" lvl="8" marL="4114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9pPr>
          </a:lstStyle>
          <a:p/>
        </p:txBody>
      </p:sp>
      <p:sp>
        <p:nvSpPr>
          <p:cNvPr id="13" name="Google Shape;13;p1"/>
          <p:cNvSpPr txBox="1"/>
          <p:nvPr>
            <p:ph idx="12" type="sldNum"/>
          </p:nvPr>
        </p:nvSpPr>
        <p:spPr>
          <a:xfrm>
            <a:off x="11409045" y="6333134"/>
            <a:ext cx="731700" cy="5250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Nunito SemiBold"/>
                <a:ea typeface="Nunito SemiBold"/>
                <a:cs typeface="Nunito SemiBold"/>
                <a:sym typeface="Nunito SemiBold"/>
              </a:defRPr>
            </a:lvl1pPr>
            <a:lvl2pPr lvl="1" algn="r">
              <a:buNone/>
              <a:defRPr sz="1300">
                <a:solidFill>
                  <a:schemeClr val="dk1"/>
                </a:solidFill>
                <a:latin typeface="Nunito SemiBold"/>
                <a:ea typeface="Nunito SemiBold"/>
                <a:cs typeface="Nunito SemiBold"/>
                <a:sym typeface="Nunito SemiBold"/>
              </a:defRPr>
            </a:lvl2pPr>
            <a:lvl3pPr lvl="2" algn="r">
              <a:buNone/>
              <a:defRPr sz="1300">
                <a:solidFill>
                  <a:schemeClr val="dk1"/>
                </a:solidFill>
                <a:latin typeface="Nunito SemiBold"/>
                <a:ea typeface="Nunito SemiBold"/>
                <a:cs typeface="Nunito SemiBold"/>
                <a:sym typeface="Nunito SemiBold"/>
              </a:defRPr>
            </a:lvl3pPr>
            <a:lvl4pPr lvl="3" algn="r">
              <a:buNone/>
              <a:defRPr sz="1300">
                <a:solidFill>
                  <a:schemeClr val="dk1"/>
                </a:solidFill>
                <a:latin typeface="Nunito SemiBold"/>
                <a:ea typeface="Nunito SemiBold"/>
                <a:cs typeface="Nunito SemiBold"/>
                <a:sym typeface="Nunito SemiBold"/>
              </a:defRPr>
            </a:lvl4pPr>
            <a:lvl5pPr lvl="4" algn="r">
              <a:buNone/>
              <a:defRPr sz="1300">
                <a:solidFill>
                  <a:schemeClr val="dk1"/>
                </a:solidFill>
                <a:latin typeface="Nunito SemiBold"/>
                <a:ea typeface="Nunito SemiBold"/>
                <a:cs typeface="Nunito SemiBold"/>
                <a:sym typeface="Nunito SemiBold"/>
              </a:defRPr>
            </a:lvl5pPr>
            <a:lvl6pPr lvl="5" algn="r">
              <a:buNone/>
              <a:defRPr sz="1300">
                <a:solidFill>
                  <a:schemeClr val="dk1"/>
                </a:solidFill>
                <a:latin typeface="Nunito SemiBold"/>
                <a:ea typeface="Nunito SemiBold"/>
                <a:cs typeface="Nunito SemiBold"/>
                <a:sym typeface="Nunito SemiBold"/>
              </a:defRPr>
            </a:lvl6pPr>
            <a:lvl7pPr lvl="6" algn="r">
              <a:buNone/>
              <a:defRPr sz="1300">
                <a:solidFill>
                  <a:schemeClr val="dk1"/>
                </a:solidFill>
                <a:latin typeface="Nunito SemiBold"/>
                <a:ea typeface="Nunito SemiBold"/>
                <a:cs typeface="Nunito SemiBold"/>
                <a:sym typeface="Nunito SemiBold"/>
              </a:defRPr>
            </a:lvl7pPr>
            <a:lvl8pPr lvl="7" algn="r">
              <a:buNone/>
              <a:defRPr sz="1300">
                <a:solidFill>
                  <a:schemeClr val="dk1"/>
                </a:solidFill>
                <a:latin typeface="Nunito SemiBold"/>
                <a:ea typeface="Nunito SemiBold"/>
                <a:cs typeface="Nunito SemiBold"/>
                <a:sym typeface="Nunito SemiBold"/>
              </a:defRPr>
            </a:lvl8pPr>
            <a:lvl9pPr lvl="8" algn="r">
              <a:buNone/>
              <a:defRPr sz="1300">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kokohelpdesk.freshservice.com/itil/problems/83"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 Id="rId6" Type="http://schemas.openxmlformats.org/officeDocument/2006/relationships/slide" Target="/ppt/slides/slide6.xml"/><Relationship Id="rId7" Type="http://schemas.openxmlformats.org/officeDocument/2006/relationships/slide" Target="/ppt/slides/slide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docs.google.com/document/d/1rLDpdWsgysRkCkoWarY7P08q0sR9gnLZK0Pwl2SBCFs/edit?userstoinvite=p.kirui%40kokonetworks.com&amp;ts=5ed88fea&amp;actionButton=1" TargetMode="External"/><Relationship Id="rId4" Type="http://schemas.openxmlformats.org/officeDocument/2006/relationships/hyperlink" Target="https://kokohelpdesk.freshservice.com/itil/problems/83"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2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6257925" y="2738154"/>
            <a:ext cx="5369400" cy="746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KP Modems Unresponsive To SMS Commands</a:t>
            </a:r>
            <a:endParaRPr sz="2400"/>
          </a:p>
        </p:txBody>
      </p:sp>
      <p:sp>
        <p:nvSpPr>
          <p:cNvPr id="166" name="Google Shape;166;p19"/>
          <p:cNvSpPr txBox="1"/>
          <p:nvPr/>
        </p:nvSpPr>
        <p:spPr>
          <a:xfrm>
            <a:off x="6257925" y="3615554"/>
            <a:ext cx="5369400" cy="746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sz="1800">
                <a:solidFill>
                  <a:srgbClr val="000000"/>
                </a:solidFill>
                <a:latin typeface="Nunito SemiBold"/>
                <a:ea typeface="Nunito SemiBold"/>
                <a:cs typeface="Nunito SemiBold"/>
                <a:sym typeface="Nunito SemiBold"/>
              </a:rPr>
              <a:t>NOC: </a:t>
            </a:r>
            <a:r>
              <a:rPr lang="en-US" sz="1800" u="sng">
                <a:solidFill>
                  <a:schemeClr val="hlink"/>
                </a:solidFill>
                <a:latin typeface="Nunito SemiBold"/>
                <a:ea typeface="Nunito SemiBold"/>
                <a:cs typeface="Nunito SemiBold"/>
                <a:sym typeface="Nunito SemiBold"/>
                <a:hlinkClick r:id="rId3"/>
              </a:rPr>
              <a:t>PRB -83</a:t>
            </a:r>
            <a:r>
              <a:rPr lang="en-US" sz="1800">
                <a:solidFill>
                  <a:srgbClr val="000000"/>
                </a:solidFill>
                <a:latin typeface="Nunito SemiBold"/>
                <a:ea typeface="Nunito SemiBold"/>
                <a:cs typeface="Nunito SemiBold"/>
                <a:sym typeface="Nunito SemiBold"/>
              </a:rPr>
              <a:t> </a:t>
            </a:r>
            <a:endParaRPr sz="1800">
              <a:solidFill>
                <a:srgbClr val="000000"/>
              </a:solidFill>
              <a:latin typeface="Nunito SemiBold"/>
              <a:ea typeface="Nunito SemiBold"/>
              <a:cs typeface="Nunito SemiBold"/>
              <a:sym typeface="Nunito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0"/>
          <p:cNvSpPr txBox="1"/>
          <p:nvPr>
            <p:ph idx="1" type="subTitle"/>
          </p:nvPr>
        </p:nvSpPr>
        <p:spPr>
          <a:xfrm>
            <a:off x="6609550" y="2767500"/>
            <a:ext cx="5325900" cy="3152700"/>
          </a:xfrm>
          <a:prstGeom prst="rect">
            <a:avLst/>
          </a:prstGeom>
        </p:spPr>
        <p:txBody>
          <a:bodyPr anchorCtr="0" anchor="t" bIns="45700" lIns="91425" spcFirstLastPara="1" rIns="91425" wrap="square" tIns="45700">
            <a:noAutofit/>
          </a:bodyPr>
          <a:lstStyle/>
          <a:p>
            <a:pPr indent="-457200" lvl="0" marL="609600" rtl="0" algn="l">
              <a:spcBef>
                <a:spcPts val="1000"/>
              </a:spcBef>
              <a:spcAft>
                <a:spcPts val="0"/>
              </a:spcAft>
              <a:buSzPts val="2400"/>
              <a:buAutoNum type="arabicPeriod"/>
            </a:pPr>
            <a:r>
              <a:rPr lang="en-US" u="sng">
                <a:solidFill>
                  <a:schemeClr val="hlink"/>
                </a:solidFill>
                <a:hlinkClick action="ppaction://hlinksldjump" r:id="rId3"/>
              </a:rPr>
              <a:t>Issue Definition</a:t>
            </a:r>
            <a:endParaRPr/>
          </a:p>
          <a:p>
            <a:pPr indent="-457200" lvl="0" marL="609600" rtl="0" algn="l">
              <a:spcBef>
                <a:spcPts val="0"/>
              </a:spcBef>
              <a:spcAft>
                <a:spcPts val="0"/>
              </a:spcAft>
              <a:buSzPts val="2400"/>
              <a:buAutoNum type="arabicPeriod"/>
            </a:pPr>
            <a:r>
              <a:rPr lang="en-US" u="sng">
                <a:solidFill>
                  <a:schemeClr val="hlink"/>
                </a:solidFill>
                <a:hlinkClick action="ppaction://hlinksldjump" r:id="rId4"/>
              </a:rPr>
              <a:t>What We Know</a:t>
            </a:r>
            <a:endParaRPr/>
          </a:p>
          <a:p>
            <a:pPr indent="-457200" lvl="0" marL="609600" rtl="0" algn="l">
              <a:spcBef>
                <a:spcPts val="0"/>
              </a:spcBef>
              <a:spcAft>
                <a:spcPts val="0"/>
              </a:spcAft>
              <a:buSzPts val="2400"/>
              <a:buAutoNum type="arabicPeriod"/>
            </a:pPr>
            <a:r>
              <a:rPr lang="en-US" u="sng">
                <a:solidFill>
                  <a:schemeClr val="hlink"/>
                </a:solidFill>
                <a:hlinkClick action="ppaction://hlinksldjump" r:id="rId5"/>
              </a:rPr>
              <a:t>What we have solved</a:t>
            </a:r>
            <a:endParaRPr/>
          </a:p>
          <a:p>
            <a:pPr indent="-457200" lvl="0" marL="609600" rtl="0" algn="l">
              <a:spcBef>
                <a:spcPts val="0"/>
              </a:spcBef>
              <a:spcAft>
                <a:spcPts val="0"/>
              </a:spcAft>
              <a:buSzPts val="2400"/>
              <a:buAutoNum type="arabicPeriod"/>
            </a:pPr>
            <a:r>
              <a:rPr lang="en-US" u="sng">
                <a:solidFill>
                  <a:schemeClr val="hlink"/>
                </a:solidFill>
                <a:hlinkClick action="ppaction://hlinksldjump" r:id="rId6"/>
              </a:rPr>
              <a:t>Analyze</a:t>
            </a:r>
            <a:r>
              <a:rPr lang="en-US"/>
              <a:t> </a:t>
            </a:r>
            <a:endParaRPr/>
          </a:p>
          <a:p>
            <a:pPr indent="-457200" lvl="0" marL="609600" rtl="0" algn="l">
              <a:spcBef>
                <a:spcPts val="0"/>
              </a:spcBef>
              <a:spcAft>
                <a:spcPts val="0"/>
              </a:spcAft>
              <a:buSzPts val="2400"/>
              <a:buAutoNum type="arabicPeriod"/>
            </a:pPr>
            <a:r>
              <a:rPr lang="en-US" u="sng">
                <a:solidFill>
                  <a:schemeClr val="hlink"/>
                </a:solidFill>
                <a:hlinkClick action="ppaction://hlinksldjump" r:id="rId7"/>
              </a:rPr>
              <a:t>Conclusions</a:t>
            </a:r>
            <a:endParaRPr/>
          </a:p>
          <a:p>
            <a:pPr indent="0" lvl="0" marL="0" rtl="0" algn="l">
              <a:spcBef>
                <a:spcPts val="100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1"/>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Issue Definition</a:t>
            </a:r>
            <a:endParaRPr/>
          </a:p>
        </p:txBody>
      </p:sp>
      <p:sp>
        <p:nvSpPr>
          <p:cNvPr id="178" name="Google Shape;178;p21"/>
          <p:cNvSpPr txBox="1"/>
          <p:nvPr>
            <p:ph idx="1" type="subTitle"/>
          </p:nvPr>
        </p:nvSpPr>
        <p:spPr>
          <a:xfrm>
            <a:off x="458700" y="965525"/>
            <a:ext cx="11274600" cy="5339100"/>
          </a:xfrm>
          <a:prstGeom prst="rect">
            <a:avLst/>
          </a:prstGeom>
        </p:spPr>
        <p:txBody>
          <a:bodyPr anchorCtr="0" anchor="t" bIns="45700" lIns="91425" spcFirstLastPara="1" rIns="91425" wrap="square" tIns="45700">
            <a:noAutofit/>
          </a:bodyPr>
          <a:lstStyle/>
          <a:p>
            <a:pPr indent="-406400" lvl="0" marL="457200" rtl="0" algn="l">
              <a:spcBef>
                <a:spcPts val="1000"/>
              </a:spcBef>
              <a:spcAft>
                <a:spcPts val="0"/>
              </a:spcAft>
              <a:buSzPts val="2800"/>
              <a:buChar char="●"/>
            </a:pPr>
            <a:r>
              <a:rPr lang="en-US"/>
              <a:t>A number of KPs have been observed not to respond to SMS commands issued by NOC.</a:t>
            </a:r>
            <a:endParaRPr/>
          </a:p>
          <a:p>
            <a:pPr indent="-406400" lvl="0" marL="457200" rtl="0" algn="l">
              <a:spcBef>
                <a:spcPts val="0"/>
              </a:spcBef>
              <a:spcAft>
                <a:spcPts val="0"/>
              </a:spcAft>
              <a:buSzPts val="2800"/>
              <a:buChar char="●"/>
            </a:pPr>
            <a:r>
              <a:rPr lang="en-US"/>
              <a:t>The two major impacts of this are:</a:t>
            </a:r>
            <a:endParaRPr/>
          </a:p>
          <a:p>
            <a:pPr indent="-381000" lvl="1" marL="914400" marR="0" rtl="0" algn="l">
              <a:lnSpc>
                <a:spcPct val="120000"/>
              </a:lnSpc>
              <a:spcBef>
                <a:spcPts val="1000"/>
              </a:spcBef>
              <a:spcAft>
                <a:spcPts val="0"/>
              </a:spcAft>
              <a:buSzPts val="2400"/>
              <a:buChar char="○"/>
            </a:pPr>
            <a:r>
              <a:rPr lang="en-US" sz="2400"/>
              <a:t>The NOC team is unable to remotely determine the current modem status for KPs that lose connectivity.</a:t>
            </a:r>
            <a:endParaRPr sz="2400"/>
          </a:p>
          <a:p>
            <a:pPr indent="-381000" lvl="1" marL="914400" marR="0" rtl="0" algn="l">
              <a:lnSpc>
                <a:spcPct val="120000"/>
              </a:lnSpc>
              <a:spcBef>
                <a:spcPts val="1000"/>
              </a:spcBef>
              <a:spcAft>
                <a:spcPts val="120"/>
              </a:spcAft>
              <a:buSzPts val="2400"/>
              <a:buChar char="○"/>
            </a:pPr>
            <a:r>
              <a:rPr lang="en-US" sz="2400"/>
              <a:t>The NOC team is unable to issue reboot or forced SIM switch commands to targeted modems.</a:t>
            </a:r>
            <a:endParaRPr sz="2400"/>
          </a:p>
        </p:txBody>
      </p:sp>
      <p:sp>
        <p:nvSpPr>
          <p:cNvPr id="179" name="Google Shape;179;p21"/>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2"/>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What We Know</a:t>
            </a:r>
            <a:endParaRPr/>
          </a:p>
        </p:txBody>
      </p:sp>
      <p:sp>
        <p:nvSpPr>
          <p:cNvPr id="186" name="Google Shape;186;p22"/>
          <p:cNvSpPr txBox="1"/>
          <p:nvPr>
            <p:ph idx="1" type="subTitle"/>
          </p:nvPr>
        </p:nvSpPr>
        <p:spPr>
          <a:xfrm>
            <a:off x="458700" y="1003050"/>
            <a:ext cx="11274600" cy="5284500"/>
          </a:xfrm>
          <a:prstGeom prst="rect">
            <a:avLst/>
          </a:prstGeom>
        </p:spPr>
        <p:txBody>
          <a:bodyPr anchorCtr="0" anchor="t" bIns="91425" lIns="91425" spcFirstLastPara="1" rIns="91425" wrap="square" tIns="0">
            <a:noAutofit/>
          </a:bodyPr>
          <a:lstStyle/>
          <a:p>
            <a:pPr indent="-381000" lvl="0" marL="457200" rtl="0" algn="l">
              <a:lnSpc>
                <a:spcPct val="120000"/>
              </a:lnSpc>
              <a:spcBef>
                <a:spcPts val="1000"/>
              </a:spcBef>
              <a:spcAft>
                <a:spcPts val="0"/>
              </a:spcAft>
              <a:buSzPts val="2400"/>
              <a:buChar char="●"/>
            </a:pPr>
            <a:r>
              <a:rPr lang="en-US" sz="2400">
                <a:latin typeface="Nunito SemiBold"/>
                <a:ea typeface="Nunito SemiBold"/>
                <a:cs typeface="Nunito SemiBold"/>
                <a:sym typeface="Nunito SemiBold"/>
              </a:rPr>
              <a:t>While the current problem ticket only refers 7 KPs, the issue has mani</a:t>
            </a:r>
            <a:r>
              <a:rPr lang="en-US" sz="2400">
                <a:latin typeface="Nunito SemiBold"/>
                <a:ea typeface="Nunito SemiBold"/>
                <a:cs typeface="Nunito SemiBold"/>
                <a:sym typeface="Nunito SemiBold"/>
              </a:rPr>
              <a:t>fested in different ways </a:t>
            </a:r>
            <a:r>
              <a:rPr lang="en-US" sz="2400">
                <a:latin typeface="Nunito SemiBold"/>
                <a:ea typeface="Nunito SemiBold"/>
                <a:cs typeface="Nunito SemiBold"/>
                <a:sym typeface="Nunito SemiBold"/>
              </a:rPr>
              <a:t>to </a:t>
            </a:r>
            <a:r>
              <a:rPr lang="en-US" sz="2400">
                <a:latin typeface="Nunito SemiBold"/>
                <a:ea typeface="Nunito SemiBold"/>
                <a:cs typeface="Nunito SemiBold"/>
                <a:sym typeface="Nunito SemiBold"/>
              </a:rPr>
              <a:t>date as below:</a:t>
            </a:r>
            <a:endParaRPr sz="2400"/>
          </a:p>
          <a:p>
            <a:pPr indent="-381000" lvl="1" marL="914400" rtl="0" algn="l">
              <a:lnSpc>
                <a:spcPct val="120000"/>
              </a:lnSpc>
              <a:spcBef>
                <a:spcPts val="1000"/>
              </a:spcBef>
              <a:spcAft>
                <a:spcPts val="0"/>
              </a:spcAft>
              <a:buSzPts val="2400"/>
              <a:buChar char="○"/>
            </a:pPr>
            <a:r>
              <a:rPr lang="en-US" sz="2400"/>
              <a:t>SMS delivery status on Africa’s Talking outbox is ‘Success’ but there is no modem response in the inbox. Narrowed down to root causes below:</a:t>
            </a:r>
            <a:endParaRPr sz="2400"/>
          </a:p>
          <a:p>
            <a:pPr indent="-381000" lvl="2" marL="1371600" rtl="0" algn="l">
              <a:lnSpc>
                <a:spcPct val="120000"/>
              </a:lnSpc>
              <a:spcBef>
                <a:spcPts val="1000"/>
              </a:spcBef>
              <a:spcAft>
                <a:spcPts val="0"/>
              </a:spcAft>
              <a:buSzPts val="2400"/>
              <a:buChar char="■"/>
            </a:pPr>
            <a:r>
              <a:rPr lang="en-US" sz="2400"/>
              <a:t>Modem not configured to send status message to 20531 </a:t>
            </a:r>
            <a:endParaRPr sz="2400"/>
          </a:p>
          <a:p>
            <a:pPr indent="-381000" lvl="2" marL="1371600" rtl="0" algn="l">
              <a:lnSpc>
                <a:spcPct val="120000"/>
              </a:lnSpc>
              <a:spcBef>
                <a:spcPts val="1000"/>
              </a:spcBef>
              <a:spcAft>
                <a:spcPts val="0"/>
              </a:spcAft>
              <a:buSzPts val="2400"/>
              <a:buChar char="■"/>
            </a:pPr>
            <a:r>
              <a:rPr lang="en-US" sz="2400"/>
              <a:t>Modem not configured with the correct command authorization</a:t>
            </a:r>
            <a:endParaRPr sz="2400"/>
          </a:p>
          <a:p>
            <a:pPr indent="-381000" lvl="2" marL="1371600" rtl="0" algn="l">
              <a:lnSpc>
                <a:spcPct val="120000"/>
              </a:lnSpc>
              <a:spcBef>
                <a:spcPts val="1000"/>
              </a:spcBef>
              <a:spcAft>
                <a:spcPts val="0"/>
              </a:spcAft>
              <a:buSzPts val="2400"/>
              <a:buChar char="■"/>
            </a:pPr>
            <a:r>
              <a:rPr lang="en-US" sz="2400"/>
              <a:t>Undefined issues between Airtel Kenya and Africa’s Talking that impede successful modem response occasionally</a:t>
            </a:r>
            <a:endParaRPr sz="2400"/>
          </a:p>
          <a:p>
            <a:pPr indent="-381000" lvl="1" marL="914400" rtl="0" algn="l">
              <a:lnSpc>
                <a:spcPct val="120000"/>
              </a:lnSpc>
              <a:spcBef>
                <a:spcPts val="1000"/>
              </a:spcBef>
              <a:spcAft>
                <a:spcPts val="0"/>
              </a:spcAft>
              <a:buSzPts val="2400"/>
              <a:buChar char="○"/>
            </a:pPr>
            <a:r>
              <a:rPr lang="en-US" sz="2400"/>
              <a:t>SMS delivery status on Africa’s Talking outbox is ‘Failed’</a:t>
            </a:r>
            <a:endParaRPr sz="2200"/>
          </a:p>
          <a:p>
            <a:pPr indent="0" lvl="0" marL="914400" rtl="0" algn="l">
              <a:lnSpc>
                <a:spcPct val="120000"/>
              </a:lnSpc>
              <a:spcBef>
                <a:spcPts val="1000"/>
              </a:spcBef>
              <a:spcAft>
                <a:spcPts val="120"/>
              </a:spcAft>
              <a:buNone/>
            </a:pPr>
            <a:r>
              <a:t/>
            </a:r>
            <a:endParaRPr sz="2400"/>
          </a:p>
        </p:txBody>
      </p:sp>
      <p:sp>
        <p:nvSpPr>
          <p:cNvPr id="187" name="Google Shape;187;p22"/>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3"/>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What We Have Solved</a:t>
            </a:r>
            <a:endParaRPr/>
          </a:p>
        </p:txBody>
      </p:sp>
      <p:sp>
        <p:nvSpPr>
          <p:cNvPr id="194" name="Google Shape;194;p23"/>
          <p:cNvSpPr txBox="1"/>
          <p:nvPr>
            <p:ph idx="1" type="subTitle"/>
          </p:nvPr>
        </p:nvSpPr>
        <p:spPr>
          <a:xfrm>
            <a:off x="458700" y="1003050"/>
            <a:ext cx="11274600" cy="5215200"/>
          </a:xfrm>
          <a:prstGeom prst="rect">
            <a:avLst/>
          </a:prstGeom>
        </p:spPr>
        <p:txBody>
          <a:bodyPr anchorCtr="0" anchor="t" bIns="91425" lIns="91425" spcFirstLastPara="1" rIns="91425" wrap="square" tIns="0">
            <a:noAutofit/>
          </a:bodyPr>
          <a:lstStyle/>
          <a:p>
            <a:pPr indent="-406400" lvl="0" marL="457200" rtl="0" algn="l">
              <a:spcBef>
                <a:spcPts val="1000"/>
              </a:spcBef>
              <a:spcAft>
                <a:spcPts val="0"/>
              </a:spcAft>
              <a:buSzPts val="2800"/>
              <a:buChar char="●"/>
            </a:pPr>
            <a:r>
              <a:rPr lang="en-US" sz="2400"/>
              <a:t>The configuration issues have been addressed by a change in the modem setup process which now just involves the production and maintenance teams rolling out </a:t>
            </a:r>
            <a:r>
              <a:rPr lang="en-US" sz="2400" u="sng">
                <a:solidFill>
                  <a:schemeClr val="hlink"/>
                </a:solidFill>
                <a:hlinkClick r:id="rId3"/>
              </a:rPr>
              <a:t>preconfigured</a:t>
            </a:r>
            <a:r>
              <a:rPr lang="en-US" sz="2400"/>
              <a:t> firmware:</a:t>
            </a:r>
            <a:endParaRPr sz="2400"/>
          </a:p>
          <a:p>
            <a:pPr indent="-406400" lvl="0" marL="457200" rtl="0" algn="l">
              <a:spcBef>
                <a:spcPts val="0"/>
              </a:spcBef>
              <a:spcAft>
                <a:spcPts val="0"/>
              </a:spcAft>
              <a:buSzPts val="2800"/>
              <a:buChar char="●"/>
            </a:pPr>
            <a:r>
              <a:rPr lang="en-US" sz="2400"/>
              <a:t>The issue that keeps recurring between the Airtel and Africa’s Talking systems is currently being looked into by NOC</a:t>
            </a:r>
            <a:endParaRPr sz="2400">
              <a:latin typeface="Nunito"/>
              <a:ea typeface="Nunito"/>
              <a:cs typeface="Nunito"/>
              <a:sym typeface="Nunito"/>
            </a:endParaRPr>
          </a:p>
          <a:p>
            <a:pPr indent="-406400" lvl="0" marL="457200" rtl="0" algn="l">
              <a:spcBef>
                <a:spcPts val="0"/>
              </a:spcBef>
              <a:spcAft>
                <a:spcPts val="0"/>
              </a:spcAft>
              <a:buSzPts val="2800"/>
              <a:buChar char="●"/>
            </a:pPr>
            <a:r>
              <a:rPr lang="en-US" sz="2400"/>
              <a:t>The issue </a:t>
            </a:r>
            <a:r>
              <a:rPr lang="en-US" sz="2400"/>
              <a:t>currently affecting 7</a:t>
            </a:r>
            <a:r>
              <a:rPr lang="en-US" sz="2400">
                <a:uFill>
                  <a:noFill/>
                </a:uFill>
                <a:hlinkClick r:id="rId4"/>
              </a:rPr>
              <a:t> KPs</a:t>
            </a:r>
            <a:r>
              <a:rPr lang="en-US" sz="2400"/>
              <a:t> (and the subject of the subsequent investigations) is cases where SMS delivery status in Africa’s Talking outbox is ‘Fail’</a:t>
            </a:r>
            <a:r>
              <a:rPr lang="en-US"/>
              <a:t>.</a:t>
            </a:r>
            <a:endParaRPr/>
          </a:p>
          <a:p>
            <a:pPr indent="0" lvl="0" marL="2286000" rtl="0" algn="l">
              <a:spcBef>
                <a:spcPts val="1000"/>
              </a:spcBef>
              <a:spcAft>
                <a:spcPts val="0"/>
              </a:spcAft>
              <a:buNone/>
            </a:pPr>
            <a:r>
              <a:t/>
            </a:r>
            <a:endParaRPr/>
          </a:p>
        </p:txBody>
      </p:sp>
      <p:sp>
        <p:nvSpPr>
          <p:cNvPr id="195" name="Google Shape;195;p23"/>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24"/>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01" name="Google Shape;201;p24"/>
          <p:cNvSpPr txBox="1"/>
          <p:nvPr>
            <p:ph type="title"/>
          </p:nvPr>
        </p:nvSpPr>
        <p:spPr>
          <a:xfrm>
            <a:off x="6740525" y="30050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Analysis</a:t>
            </a:r>
            <a:endParaRPr/>
          </a:p>
        </p:txBody>
      </p:sp>
      <p:sp>
        <p:nvSpPr>
          <p:cNvPr id="202" name="Google Shape;202;p24"/>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342900" lvl="0" marL="457200" rtl="0" algn="l">
              <a:spcBef>
                <a:spcPts val="0"/>
              </a:spcBef>
              <a:spcAft>
                <a:spcPts val="0"/>
              </a:spcAft>
              <a:buSzPts val="1800"/>
              <a:buAutoNum type="arabicPeriod"/>
            </a:pPr>
            <a:r>
              <a:rPr lang="en-US"/>
              <a:t>Identify and analyze possible root causes</a:t>
            </a:r>
            <a:endParaRPr/>
          </a:p>
          <a:p>
            <a:pPr indent="-342900" lvl="0" marL="457200" rtl="0" algn="l">
              <a:spcBef>
                <a:spcPts val="0"/>
              </a:spcBef>
              <a:spcAft>
                <a:spcPts val="0"/>
              </a:spcAft>
              <a:buSzPts val="1800"/>
              <a:buAutoNum type="arabicPeriod"/>
            </a:pPr>
            <a:r>
              <a:rPr lang="en-US"/>
              <a:t>Identify solution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5"/>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Possible Root Cause(s)</a:t>
            </a:r>
            <a:endParaRPr/>
          </a:p>
        </p:txBody>
      </p:sp>
      <p:sp>
        <p:nvSpPr>
          <p:cNvPr id="209" name="Google Shape;209;p25"/>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210" name="Google Shape;210;p25"/>
          <p:cNvGraphicFramePr/>
          <p:nvPr/>
        </p:nvGraphicFramePr>
        <p:xfrm>
          <a:off x="144550" y="1137513"/>
          <a:ext cx="3000000" cy="3000000"/>
        </p:xfrm>
        <a:graphic>
          <a:graphicData uri="http://schemas.openxmlformats.org/drawingml/2006/table">
            <a:tbl>
              <a:tblPr>
                <a:noFill/>
                <a:tableStyleId>{6103C71F-772E-48EB-9093-76863021E639}</a:tableStyleId>
              </a:tblPr>
              <a:tblGrid>
                <a:gridCol w="2975725"/>
                <a:gridCol w="2975725"/>
                <a:gridCol w="2975725"/>
                <a:gridCol w="2975725"/>
              </a:tblGrid>
              <a:tr h="959125">
                <a:tc>
                  <a:txBody>
                    <a:bodyPr/>
                    <a:lstStyle/>
                    <a:p>
                      <a:pPr indent="0" lvl="0" marL="0" rtl="0" algn="l">
                        <a:spcBef>
                          <a:spcPts val="0"/>
                        </a:spcBef>
                        <a:spcAft>
                          <a:spcPts val="0"/>
                        </a:spcAft>
                        <a:buNone/>
                      </a:pPr>
                      <a:r>
                        <a:rPr b="1" lang="en-US"/>
                        <a:t>Observable failure mode/characteristic</a:t>
                      </a:r>
                      <a:endParaRPr b="1"/>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gridSpan="3">
                  <a:txBody>
                    <a:bodyPr/>
                    <a:lstStyle/>
                    <a:p>
                      <a:pPr indent="0" lvl="0" marL="0" rtl="0" algn="ctr">
                        <a:lnSpc>
                          <a:spcPct val="120000"/>
                        </a:lnSpc>
                        <a:spcBef>
                          <a:spcPts val="1000"/>
                        </a:spcBef>
                        <a:spcAft>
                          <a:spcPts val="0"/>
                        </a:spcAft>
                        <a:buNone/>
                      </a:pPr>
                      <a:r>
                        <a:rPr lang="en-US" sz="1800">
                          <a:solidFill>
                            <a:schemeClr val="dk1"/>
                          </a:solidFill>
                          <a:latin typeface="Nunito"/>
                          <a:ea typeface="Nunito"/>
                          <a:cs typeface="Nunito"/>
                          <a:sym typeface="Nunito"/>
                        </a:rPr>
                        <a:t>SMS delivery status in Africa’s Talking outbox is ‘Fail’</a:t>
                      </a:r>
                      <a:endParaRPr sz="800"/>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hMerge="1"/>
                <a:tc hMerge="1"/>
              </a:tr>
              <a:tr h="628675">
                <a:tc>
                  <a:txBody>
                    <a:bodyPr/>
                    <a:lstStyle/>
                    <a:p>
                      <a:pPr indent="0" lvl="0" marL="0" rtl="0" algn="l">
                        <a:spcBef>
                          <a:spcPts val="0"/>
                        </a:spcBef>
                        <a:spcAft>
                          <a:spcPts val="0"/>
                        </a:spcAft>
                        <a:buNone/>
                      </a:pPr>
                      <a:r>
                        <a:rPr b="1" lang="en-US"/>
                        <a:t>WHY?</a:t>
                      </a:r>
                      <a:endParaRPr b="1"/>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gridSpan="3">
                  <a:txBody>
                    <a:bodyPr/>
                    <a:lstStyle/>
                    <a:p>
                      <a:pPr indent="0" lvl="0" marL="0" rtl="0" algn="ctr">
                        <a:spcBef>
                          <a:spcPts val="0"/>
                        </a:spcBef>
                        <a:spcAft>
                          <a:spcPts val="0"/>
                        </a:spcAft>
                        <a:buNone/>
                      </a:pPr>
                      <a:r>
                        <a:rPr lang="en-US" sz="1800">
                          <a:solidFill>
                            <a:schemeClr val="dk1"/>
                          </a:solidFill>
                          <a:latin typeface="Nunito"/>
                          <a:ea typeface="Nunito"/>
                          <a:cs typeface="Nunito"/>
                          <a:sym typeface="Nunito"/>
                        </a:rPr>
                        <a:t>SIM cards not receiving further messages into their storage</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hMerge="1"/>
                <a:tc hMerge="1"/>
              </a:tr>
              <a:tr h="628675">
                <a:tc>
                  <a:txBody>
                    <a:bodyPr/>
                    <a:lstStyle/>
                    <a:p>
                      <a:pPr indent="0" lvl="0" marL="0" rtl="0" algn="l">
                        <a:spcBef>
                          <a:spcPts val="0"/>
                        </a:spcBef>
                        <a:spcAft>
                          <a:spcPts val="0"/>
                        </a:spcAft>
                        <a:buNone/>
                      </a:pPr>
                      <a:r>
                        <a:rPr b="1" lang="en-US"/>
                        <a:t>WHY?</a:t>
                      </a:r>
                      <a:endParaRPr b="1"/>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gridSpan="3">
                  <a:txBody>
                    <a:bodyPr/>
                    <a:lstStyle/>
                    <a:p>
                      <a:pPr indent="0" lvl="0" marL="0" rtl="0" algn="ctr">
                        <a:spcBef>
                          <a:spcPts val="0"/>
                        </a:spcBef>
                        <a:spcAft>
                          <a:spcPts val="0"/>
                        </a:spcAft>
                        <a:buNone/>
                      </a:pPr>
                      <a:r>
                        <a:rPr lang="en-US" sz="1800">
                          <a:solidFill>
                            <a:schemeClr val="dk1"/>
                          </a:solidFill>
                          <a:latin typeface="Nunito"/>
                          <a:ea typeface="Nunito"/>
                          <a:cs typeface="Nunito"/>
                          <a:sym typeface="Nunito"/>
                        </a:rPr>
                        <a:t>SIM storage full</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hMerge="1"/>
                <a:tc hMerge="1"/>
              </a:tr>
              <a:tr h="1398250">
                <a:tc>
                  <a:txBody>
                    <a:bodyPr/>
                    <a:lstStyle/>
                    <a:p>
                      <a:pPr indent="0" lvl="0" marL="0" rtl="0" algn="l">
                        <a:spcBef>
                          <a:spcPts val="0"/>
                        </a:spcBef>
                        <a:spcAft>
                          <a:spcPts val="0"/>
                        </a:spcAft>
                        <a:buNone/>
                      </a:pPr>
                      <a:r>
                        <a:rPr b="1" lang="en-US"/>
                        <a:t>WHY?</a:t>
                      </a:r>
                      <a:endParaRPr b="1"/>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US">
                          <a:solidFill>
                            <a:schemeClr val="dk1"/>
                          </a:solidFill>
                        </a:rPr>
                        <a:t>Numerous SMS commands sent by NOC</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US">
                          <a:solidFill>
                            <a:schemeClr val="dk1"/>
                          </a:solidFill>
                        </a:rPr>
                        <a:t>Numerous response SMS sent by customer care</a:t>
                      </a:r>
                      <a:endParaRPr>
                        <a:solidFill>
                          <a:schemeClr val="dk1"/>
                        </a:solidFill>
                      </a:endParaRPr>
                    </a:p>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US">
                          <a:solidFill>
                            <a:schemeClr val="dk1"/>
                          </a:solidFill>
                        </a:rPr>
                        <a:t>Modem s</a:t>
                      </a:r>
                      <a:r>
                        <a:rPr lang="en-US">
                          <a:solidFill>
                            <a:schemeClr val="dk1"/>
                          </a:solidFill>
                        </a:rPr>
                        <a:t>etting to preserve messages for troubleshooting purposes</a:t>
                      </a:r>
                      <a:endParaRPr>
                        <a:solidFill>
                          <a:schemeClr val="dk1"/>
                        </a:solidFill>
                      </a:endParaRPr>
                    </a:p>
                    <a:p>
                      <a:pPr indent="0" lvl="0" marL="0" rtl="0" algn="l">
                        <a:spcBef>
                          <a:spcPts val="0"/>
                        </a:spcBef>
                        <a:spcAft>
                          <a:spcPts val="0"/>
                        </a:spcAft>
                        <a:buNone/>
                      </a:pPr>
                      <a:r>
                        <a:t/>
                      </a:r>
                      <a:endParaRPr>
                        <a:solidFill>
                          <a:schemeClr val="dk1"/>
                        </a:solidFill>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1111300">
                <a:tc>
                  <a:txBody>
                    <a:bodyPr/>
                    <a:lstStyle/>
                    <a:p>
                      <a:pPr indent="0" lvl="0" marL="0" rtl="0" algn="l">
                        <a:spcBef>
                          <a:spcPts val="0"/>
                        </a:spcBef>
                        <a:spcAft>
                          <a:spcPts val="0"/>
                        </a:spcAft>
                        <a:buNone/>
                      </a:pPr>
                      <a:r>
                        <a:rPr b="1" lang="en-US"/>
                        <a:t>WHY?</a:t>
                      </a:r>
                      <a:endParaRPr b="1"/>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Frequent connectivity loses</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Response to frequent automatic SIM switch messages on 20531</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r h="537375">
                <a:tc>
                  <a:txBody>
                    <a:bodyPr/>
                    <a:lstStyle/>
                    <a:p>
                      <a:pPr indent="0" lvl="0" marL="0" rtl="0" algn="l">
                        <a:spcBef>
                          <a:spcPts val="0"/>
                        </a:spcBef>
                        <a:spcAft>
                          <a:spcPts val="0"/>
                        </a:spcAft>
                        <a:buNone/>
                      </a:pPr>
                      <a:r>
                        <a:rPr b="1" lang="en-US"/>
                        <a:t>WHY?</a:t>
                      </a:r>
                      <a:endParaRPr b="1"/>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US"/>
                        <a:t>Poor network location</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6"/>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Findings</a:t>
            </a:r>
            <a:endParaRPr/>
          </a:p>
        </p:txBody>
      </p:sp>
      <p:sp>
        <p:nvSpPr>
          <p:cNvPr id="217" name="Google Shape;217;p26"/>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218" name="Google Shape;218;p26"/>
          <p:cNvSpPr txBox="1"/>
          <p:nvPr/>
        </p:nvSpPr>
        <p:spPr>
          <a:xfrm>
            <a:off x="523950" y="983375"/>
            <a:ext cx="11144100" cy="5296200"/>
          </a:xfrm>
          <a:prstGeom prst="rect">
            <a:avLst/>
          </a:prstGeom>
          <a:noFill/>
          <a:ln>
            <a:noFill/>
          </a:ln>
        </p:spPr>
        <p:txBody>
          <a:bodyPr anchorCtr="0" anchor="t" bIns="91425" lIns="91425" spcFirstLastPara="1" rIns="91425" wrap="square" tIns="91425">
            <a:noAutofit/>
          </a:bodyPr>
          <a:lstStyle/>
          <a:p>
            <a:pPr indent="-355600" lvl="0" marL="457200" rtl="0" algn="l">
              <a:lnSpc>
                <a:spcPct val="120000"/>
              </a:lnSpc>
              <a:spcBef>
                <a:spcPts val="0"/>
              </a:spcBef>
              <a:spcAft>
                <a:spcPts val="0"/>
              </a:spcAft>
              <a:buSzPts val="2000"/>
              <a:buFont typeface="Nunito SemiBold"/>
              <a:buChar char="●"/>
            </a:pPr>
            <a:r>
              <a:rPr lang="en-US" sz="2400">
                <a:solidFill>
                  <a:schemeClr val="dk1"/>
                </a:solidFill>
                <a:latin typeface="Nunito"/>
                <a:ea typeface="Nunito"/>
                <a:cs typeface="Nunito"/>
                <a:sym typeface="Nunito"/>
              </a:rPr>
              <a:t>5 KPs had the Safaricom SIM storage full and could not receive any SMS commands. They were however able to receive and respond once the inbox was cleared via the modem interface.</a:t>
            </a:r>
            <a:endParaRPr sz="2400">
              <a:solidFill>
                <a:schemeClr val="dk1"/>
              </a:solidFill>
              <a:latin typeface="Nunito"/>
              <a:ea typeface="Nunito"/>
              <a:cs typeface="Nunito"/>
              <a:sym typeface="Nunito"/>
            </a:endParaRPr>
          </a:p>
          <a:p>
            <a:pPr indent="-381000" lvl="0" marL="457200" rtl="0" algn="l">
              <a:lnSpc>
                <a:spcPct val="120000"/>
              </a:lnSpc>
              <a:spcBef>
                <a:spcPts val="120"/>
              </a:spcBef>
              <a:spcAft>
                <a:spcPts val="0"/>
              </a:spcAft>
              <a:buClr>
                <a:schemeClr val="dk1"/>
              </a:buClr>
              <a:buSzPts val="2400"/>
              <a:buFont typeface="Nunito"/>
              <a:buChar char="●"/>
            </a:pPr>
            <a:r>
              <a:rPr lang="en-US" sz="2400">
                <a:solidFill>
                  <a:schemeClr val="dk1"/>
                </a:solidFill>
                <a:latin typeface="Nunito"/>
                <a:ea typeface="Nunito"/>
                <a:cs typeface="Nunito"/>
                <a:sym typeface="Nunito"/>
              </a:rPr>
              <a:t>2 KPs had Safaricom SIM inbox full but the messages could not be seen in the modem inbox interface. They had to be transferred to the phone for some of the messages to be deleted. They were then able to receive and respond once the rest of the messages were cleared via the modem interface.</a:t>
            </a:r>
            <a:endParaRPr sz="2400">
              <a:solidFill>
                <a:schemeClr val="dk1"/>
              </a:solidFill>
              <a:latin typeface="Nunito"/>
              <a:ea typeface="Nunito"/>
              <a:cs typeface="Nunito"/>
              <a:sym typeface="Nunito"/>
            </a:endParaRPr>
          </a:p>
          <a:p>
            <a:pPr indent="0" lvl="0" marL="0" rtl="0" algn="l">
              <a:lnSpc>
                <a:spcPct val="120000"/>
              </a:lnSpc>
              <a:spcBef>
                <a:spcPts val="120"/>
              </a:spcBef>
              <a:spcAft>
                <a:spcPts val="0"/>
              </a:spcAft>
              <a:buNone/>
            </a:pPr>
            <a:r>
              <a:t/>
            </a:r>
            <a:endParaRPr sz="2400">
              <a:solidFill>
                <a:schemeClr val="dk1"/>
              </a:solidFill>
              <a:latin typeface="Nunito"/>
              <a:ea typeface="Nunito"/>
              <a:cs typeface="Nunito"/>
              <a:sym typeface="Nunito"/>
            </a:endParaRPr>
          </a:p>
          <a:p>
            <a:pPr indent="-381000" lvl="0" marL="457200" rtl="0" algn="l">
              <a:lnSpc>
                <a:spcPct val="120000"/>
              </a:lnSpc>
              <a:spcBef>
                <a:spcPts val="120"/>
              </a:spcBef>
              <a:spcAft>
                <a:spcPts val="0"/>
              </a:spcAft>
              <a:buClr>
                <a:schemeClr val="dk1"/>
              </a:buClr>
              <a:buSzPts val="2400"/>
              <a:buFont typeface="Nunito"/>
              <a:buChar char="❖"/>
            </a:pPr>
            <a:r>
              <a:rPr lang="en-US" sz="2400">
                <a:solidFill>
                  <a:schemeClr val="dk1"/>
                </a:solidFill>
                <a:latin typeface="Nunito"/>
                <a:ea typeface="Nunito"/>
                <a:cs typeface="Nunito"/>
                <a:sym typeface="Nunito"/>
              </a:rPr>
              <a:t>For all the KPs visited, both the Safaricom and Airtel inboxes were left cleared.</a:t>
            </a:r>
            <a:endParaRPr sz="2400">
              <a:solidFill>
                <a:schemeClr val="dk1"/>
              </a:solidFill>
              <a:latin typeface="Nunito"/>
              <a:ea typeface="Nunito"/>
              <a:cs typeface="Nunito"/>
              <a:sym typeface="Nunito"/>
            </a:endParaRPr>
          </a:p>
          <a:p>
            <a:pPr indent="-381000" lvl="0" marL="457200" rtl="0" algn="l">
              <a:lnSpc>
                <a:spcPct val="120000"/>
              </a:lnSpc>
              <a:spcBef>
                <a:spcPts val="0"/>
              </a:spcBef>
              <a:spcAft>
                <a:spcPts val="0"/>
              </a:spcAft>
              <a:buClr>
                <a:schemeClr val="dk1"/>
              </a:buClr>
              <a:buSzPts val="2400"/>
              <a:buFont typeface="Nunito"/>
              <a:buChar char="❖"/>
            </a:pPr>
            <a:r>
              <a:rPr lang="en-US" sz="2400">
                <a:solidFill>
                  <a:schemeClr val="dk1"/>
                </a:solidFill>
                <a:latin typeface="Nunito"/>
                <a:ea typeface="Nunito"/>
                <a:cs typeface="Nunito"/>
                <a:sym typeface="Nunito"/>
              </a:rPr>
              <a:t>Additionally, the modem configuration was changed such that each message is deleted by the modem after being read.</a:t>
            </a:r>
            <a:endParaRPr sz="2400">
              <a:solidFill>
                <a:schemeClr val="dk1"/>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7"/>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Conclusion</a:t>
            </a:r>
            <a:endParaRPr/>
          </a:p>
        </p:txBody>
      </p:sp>
      <p:sp>
        <p:nvSpPr>
          <p:cNvPr id="225" name="Google Shape;225;p27"/>
          <p:cNvSpPr txBox="1"/>
          <p:nvPr>
            <p:ph idx="1" type="subTitle"/>
          </p:nvPr>
        </p:nvSpPr>
        <p:spPr>
          <a:xfrm>
            <a:off x="235125" y="964000"/>
            <a:ext cx="11736900" cy="5304900"/>
          </a:xfrm>
          <a:prstGeom prst="rect">
            <a:avLst/>
          </a:prstGeom>
        </p:spPr>
        <p:txBody>
          <a:bodyPr anchorCtr="0" anchor="t" bIns="45700" lIns="91425" spcFirstLastPara="1" rIns="91425" wrap="square" tIns="45700">
            <a:noAutofit/>
          </a:bodyPr>
          <a:lstStyle/>
          <a:p>
            <a:pPr indent="-381000" lvl="0" marL="457200" rtl="0" algn="l">
              <a:spcBef>
                <a:spcPts val="1000"/>
              </a:spcBef>
              <a:spcAft>
                <a:spcPts val="0"/>
              </a:spcAft>
              <a:buSzPts val="2400"/>
              <a:buChar char="●"/>
            </a:pPr>
            <a:r>
              <a:rPr lang="en-US" sz="2400"/>
              <a:t>A quick solution to avoid similar cases across the entire network in future will involve changing the configuration on the firmware (6.06.1 to be rolled out across the network) to be deleting incoming messages after they have been read.</a:t>
            </a:r>
            <a:endParaRPr sz="2400"/>
          </a:p>
          <a:p>
            <a:pPr indent="-381000" lvl="0" marL="457200" rtl="0" algn="l">
              <a:spcBef>
                <a:spcPts val="0"/>
              </a:spcBef>
              <a:spcAft>
                <a:spcPts val="0"/>
              </a:spcAft>
              <a:buSzPts val="2400"/>
              <a:buChar char="●"/>
            </a:pPr>
            <a:r>
              <a:rPr lang="en-US" sz="2400"/>
              <a:t>An additional consideration that possibly eliminates inconvenience to customer care would be to highlight modem feedback messages to 20531 as not requiring a response from them.</a:t>
            </a:r>
            <a:endParaRPr sz="2400"/>
          </a:p>
          <a:p>
            <a:pPr indent="-381000" lvl="0" marL="457200" rtl="0" algn="l">
              <a:spcBef>
                <a:spcPts val="0"/>
              </a:spcBef>
              <a:spcAft>
                <a:spcPts val="0"/>
              </a:spcAft>
              <a:buSzPts val="2400"/>
              <a:buChar char="●"/>
            </a:pPr>
            <a:r>
              <a:rPr lang="en-US" sz="2400"/>
              <a:t>A long term consideration for the KPs with numerous automatic SIM switch instances is to install external antennae as the maintenance team has done for some KPs in the past.</a:t>
            </a:r>
            <a:endParaRPr sz="2400"/>
          </a:p>
          <a:p>
            <a:pPr indent="0" lvl="0" marL="0" rtl="0" algn="l">
              <a:spcBef>
                <a:spcPts val="1000"/>
              </a:spcBef>
              <a:spcAft>
                <a:spcPts val="0"/>
              </a:spcAft>
              <a:buNone/>
            </a:pPr>
            <a:r>
              <a:t/>
            </a:r>
            <a:endParaRPr/>
          </a:p>
        </p:txBody>
      </p:sp>
      <p:sp>
        <p:nvSpPr>
          <p:cNvPr id="226" name="Google Shape;226;p27"/>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KOKO Corporate Layout (2019)">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